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48"/>
  </p:notesMasterIdLst>
  <p:sldIdLst>
    <p:sldId id="256" r:id="rId2"/>
    <p:sldId id="267" r:id="rId3"/>
    <p:sldId id="304" r:id="rId4"/>
    <p:sldId id="257" r:id="rId5"/>
    <p:sldId id="258" r:id="rId6"/>
    <p:sldId id="259" r:id="rId7"/>
    <p:sldId id="261" r:id="rId8"/>
    <p:sldId id="266" r:id="rId9"/>
    <p:sldId id="283" r:id="rId10"/>
    <p:sldId id="262" r:id="rId11"/>
    <p:sldId id="306" r:id="rId12"/>
    <p:sldId id="268" r:id="rId13"/>
    <p:sldId id="276" r:id="rId14"/>
    <p:sldId id="274" r:id="rId15"/>
    <p:sldId id="277" r:id="rId16"/>
    <p:sldId id="278" r:id="rId17"/>
    <p:sldId id="282" r:id="rId18"/>
    <p:sldId id="307" r:id="rId19"/>
    <p:sldId id="317" r:id="rId20"/>
    <p:sldId id="305" r:id="rId21"/>
    <p:sldId id="272" r:id="rId22"/>
    <p:sldId id="284" r:id="rId23"/>
    <p:sldId id="285" r:id="rId24"/>
    <p:sldId id="273" r:id="rId25"/>
    <p:sldId id="313" r:id="rId26"/>
    <p:sldId id="314" r:id="rId27"/>
    <p:sldId id="271" r:id="rId28"/>
    <p:sldId id="287" r:id="rId29"/>
    <p:sldId id="315" r:id="rId30"/>
    <p:sldId id="264" r:id="rId31"/>
    <p:sldId id="288" r:id="rId32"/>
    <p:sldId id="289" r:id="rId33"/>
    <p:sldId id="337" r:id="rId34"/>
    <p:sldId id="325" r:id="rId35"/>
    <p:sldId id="334" r:id="rId36"/>
    <p:sldId id="326" r:id="rId37"/>
    <p:sldId id="328" r:id="rId38"/>
    <p:sldId id="333" r:id="rId39"/>
    <p:sldId id="329" r:id="rId40"/>
    <p:sldId id="330" r:id="rId41"/>
    <p:sldId id="332" r:id="rId42"/>
    <p:sldId id="297" r:id="rId43"/>
    <p:sldId id="298" r:id="rId44"/>
    <p:sldId id="299" r:id="rId45"/>
    <p:sldId id="301" r:id="rId46"/>
    <p:sldId id="295"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7" autoAdjust="0"/>
    <p:restoredTop sz="95294" autoAdjust="0"/>
  </p:normalViewPr>
  <p:slideViewPr>
    <p:cSldViewPr snapToGrid="0">
      <p:cViewPr varScale="1">
        <p:scale>
          <a:sx n="86" d="100"/>
          <a:sy n="86" d="100"/>
        </p:scale>
        <p:origin x="1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9135AE-6AC8-4ABE-A17C-18381220CC93}" type="doc">
      <dgm:prSet loTypeId="urn:microsoft.com/office/officeart/2005/8/layout/list1" loCatId="list" qsTypeId="urn:microsoft.com/office/officeart/2005/8/quickstyle/3d1" qsCatId="3D" csTypeId="urn:microsoft.com/office/officeart/2005/8/colors/accent0_3" csCatId="mainScheme" phldr="1"/>
      <dgm:spPr/>
      <dgm:t>
        <a:bodyPr/>
        <a:lstStyle/>
        <a:p>
          <a:endParaRPr lang="en-US"/>
        </a:p>
      </dgm:t>
    </dgm:pt>
    <dgm:pt modelId="{F8D8A6EC-D565-4AD4-8787-07557816DF99}">
      <dgm:prSet phldrT="[Text]" custT="1"/>
      <dgm:spPr/>
      <dgm:t>
        <a:bodyPr/>
        <a:lstStyle/>
        <a:p>
          <a:r>
            <a:rPr lang="en-GB" sz="1800" dirty="0" smtClean="0">
              <a:solidFill>
                <a:schemeClr val="bg1"/>
              </a:solidFill>
              <a:latin typeface="+mj-lt"/>
              <a:cs typeface="Times New Roman" panose="02020603050405020304" pitchFamily="18" charset="0"/>
            </a:rPr>
            <a:t>Understanding the meaning of Psychology </a:t>
          </a:r>
          <a:endParaRPr lang="en-US" sz="1800" dirty="0" smtClean="0">
            <a:solidFill>
              <a:schemeClr val="bg1"/>
            </a:solidFill>
            <a:latin typeface="+mj-lt"/>
            <a:cs typeface="Times New Roman" panose="02020603050405020304" pitchFamily="18" charset="0"/>
          </a:endParaRPr>
        </a:p>
      </dgm:t>
    </dgm:pt>
    <dgm:pt modelId="{C47F942C-7851-45C6-8C59-A13E1FD806D1}" type="parTrans" cxnId="{23E191D3-0CDA-438C-9FD6-7E65FF0239B4}">
      <dgm:prSet/>
      <dgm:spPr/>
      <dgm:t>
        <a:bodyPr/>
        <a:lstStyle/>
        <a:p>
          <a:endParaRPr lang="en-US"/>
        </a:p>
      </dgm:t>
    </dgm:pt>
    <dgm:pt modelId="{B5659690-6727-4922-992D-297AFC23DA6A}" type="sibTrans" cxnId="{23E191D3-0CDA-438C-9FD6-7E65FF0239B4}">
      <dgm:prSet/>
      <dgm:spPr/>
      <dgm:t>
        <a:bodyPr/>
        <a:lstStyle/>
        <a:p>
          <a:endParaRPr lang="en-US"/>
        </a:p>
      </dgm:t>
    </dgm:pt>
    <dgm:pt modelId="{E2D9A79A-4C72-40BD-81C4-36B1217751BA}">
      <dgm:prSet phldrT="[Text]" custT="1"/>
      <dgm:spPr/>
      <dgm:t>
        <a:bodyPr/>
        <a:lstStyle/>
        <a:p>
          <a:r>
            <a:rPr lang="en-US" sz="1800" dirty="0" smtClean="0"/>
            <a:t>Scope of psychology</a:t>
          </a:r>
          <a:endParaRPr lang="en-US" sz="1800" dirty="0">
            <a:latin typeface="Times New Roman" panose="02020603050405020304" pitchFamily="18" charset="0"/>
            <a:cs typeface="Times New Roman" panose="02020603050405020304" pitchFamily="18" charset="0"/>
          </a:endParaRPr>
        </a:p>
      </dgm:t>
    </dgm:pt>
    <dgm:pt modelId="{C32EE881-8ABF-48D1-A42A-043CB901BF49}" type="parTrans" cxnId="{06DEEB35-CA5F-4400-9A59-E4A2F78C9695}">
      <dgm:prSet/>
      <dgm:spPr/>
      <dgm:t>
        <a:bodyPr/>
        <a:lstStyle/>
        <a:p>
          <a:endParaRPr lang="en-US"/>
        </a:p>
      </dgm:t>
    </dgm:pt>
    <dgm:pt modelId="{4233AA49-9AA5-44E1-AC04-0C0B08BB56AD}" type="sibTrans" cxnId="{06DEEB35-CA5F-4400-9A59-E4A2F78C9695}">
      <dgm:prSet/>
      <dgm:spPr/>
      <dgm:t>
        <a:bodyPr/>
        <a:lstStyle/>
        <a:p>
          <a:endParaRPr lang="en-US"/>
        </a:p>
      </dgm:t>
    </dgm:pt>
    <dgm:pt modelId="{87EA2003-446A-4A96-AF0D-5599A28DF56F}">
      <dgm:prSet phldrT="[Text]" custT="1"/>
      <dgm:spPr/>
      <dgm:t>
        <a:bodyPr/>
        <a:lstStyle/>
        <a:p>
          <a:r>
            <a:rPr lang="en-US" sz="1800" dirty="0" smtClean="0"/>
            <a:t>Goals of Psychology </a:t>
          </a:r>
          <a:endParaRPr lang="en-US" sz="1800" dirty="0">
            <a:latin typeface="Times New Roman" panose="02020603050405020304" pitchFamily="18" charset="0"/>
            <a:cs typeface="Times New Roman" panose="02020603050405020304" pitchFamily="18" charset="0"/>
          </a:endParaRPr>
        </a:p>
      </dgm:t>
    </dgm:pt>
    <dgm:pt modelId="{C03DD155-1800-4462-A625-9F8F6272BADB}" type="parTrans" cxnId="{A5E4AAD9-ADA9-4C05-91E0-109930334C3D}">
      <dgm:prSet/>
      <dgm:spPr/>
      <dgm:t>
        <a:bodyPr/>
        <a:lstStyle/>
        <a:p>
          <a:endParaRPr lang="en-US"/>
        </a:p>
      </dgm:t>
    </dgm:pt>
    <dgm:pt modelId="{0F247CAC-C4DE-4C66-AB97-89D45DB6438D}" type="sibTrans" cxnId="{A5E4AAD9-ADA9-4C05-91E0-109930334C3D}">
      <dgm:prSet/>
      <dgm:spPr/>
      <dgm:t>
        <a:bodyPr/>
        <a:lstStyle/>
        <a:p>
          <a:endParaRPr lang="en-US"/>
        </a:p>
      </dgm:t>
    </dgm:pt>
    <dgm:pt modelId="{1B3D2CAC-67AD-4462-B57F-C04A493880C0}">
      <dgm:prSet phldrT="[Text]" custT="1"/>
      <dgm:spPr/>
      <dgm:t>
        <a:bodyPr/>
        <a:lstStyle/>
        <a:p>
          <a:r>
            <a:rPr lang="en-US" sz="1800" dirty="0" smtClean="0">
              <a:solidFill>
                <a:schemeClr val="bg1"/>
              </a:solidFill>
            </a:rPr>
            <a:t>Psychology as a science</a:t>
          </a:r>
          <a:endParaRPr lang="en-US" sz="1800" dirty="0">
            <a:solidFill>
              <a:schemeClr val="bg1"/>
            </a:solidFill>
            <a:latin typeface="Times New Roman" panose="02020603050405020304" pitchFamily="18" charset="0"/>
            <a:cs typeface="Times New Roman" panose="02020603050405020304" pitchFamily="18" charset="0"/>
          </a:endParaRPr>
        </a:p>
      </dgm:t>
    </dgm:pt>
    <dgm:pt modelId="{A37475D4-A150-44BD-9878-87863B2943C6}" type="sibTrans" cxnId="{3CFC01E0-F9CE-45B9-95D5-3E48976C3A0D}">
      <dgm:prSet/>
      <dgm:spPr/>
      <dgm:t>
        <a:bodyPr/>
        <a:lstStyle/>
        <a:p>
          <a:endParaRPr lang="en-US"/>
        </a:p>
      </dgm:t>
    </dgm:pt>
    <dgm:pt modelId="{A67A8B5D-F0B2-4EAF-B100-1AB5D8444DBA}" type="parTrans" cxnId="{3CFC01E0-F9CE-45B9-95D5-3E48976C3A0D}">
      <dgm:prSet/>
      <dgm:spPr/>
      <dgm:t>
        <a:bodyPr/>
        <a:lstStyle/>
        <a:p>
          <a:endParaRPr lang="en-US"/>
        </a:p>
      </dgm:t>
    </dgm:pt>
    <dgm:pt modelId="{CB7EA37F-BF4F-4CF2-AC43-4502DA9A1366}">
      <dgm:prSet custT="1"/>
      <dgm:spPr/>
      <dgm:t>
        <a:bodyPr/>
        <a:lstStyle/>
        <a:p>
          <a:r>
            <a:rPr lang="en-US" sz="1800" dirty="0" smtClean="0"/>
            <a:t>Key debates in Psychology</a:t>
          </a:r>
          <a:endParaRPr lang="en-US" sz="1800" dirty="0"/>
        </a:p>
      </dgm:t>
    </dgm:pt>
    <dgm:pt modelId="{CD437943-A0E0-407A-BECB-4775AEE9F161}" type="parTrans" cxnId="{EE666781-B7DC-4D90-93F1-64F49CCAF4BC}">
      <dgm:prSet/>
      <dgm:spPr/>
      <dgm:t>
        <a:bodyPr/>
        <a:lstStyle/>
        <a:p>
          <a:endParaRPr lang="en-US"/>
        </a:p>
      </dgm:t>
    </dgm:pt>
    <dgm:pt modelId="{E0292CE4-8C6F-4EDA-97EB-324E226978F2}" type="sibTrans" cxnId="{EE666781-B7DC-4D90-93F1-64F49CCAF4BC}">
      <dgm:prSet/>
      <dgm:spPr/>
      <dgm:t>
        <a:bodyPr/>
        <a:lstStyle/>
        <a:p>
          <a:endParaRPr lang="en-US"/>
        </a:p>
      </dgm:t>
    </dgm:pt>
    <dgm:pt modelId="{995CB92C-7112-49FE-A869-FDCAD21F21D4}">
      <dgm:prSet custT="1"/>
      <dgm:spPr/>
      <dgm:t>
        <a:bodyPr/>
        <a:lstStyle/>
        <a:p>
          <a:r>
            <a:rPr lang="en-US" sz="1800" dirty="0" smtClean="0"/>
            <a:t>Branches of Psychology</a:t>
          </a:r>
          <a:endParaRPr lang="en-US" sz="1800" dirty="0"/>
        </a:p>
      </dgm:t>
    </dgm:pt>
    <dgm:pt modelId="{A3366253-08D2-433F-9657-1C57BE8B7B34}" type="parTrans" cxnId="{710C2B7F-32FF-4BA5-97C5-3A5170109072}">
      <dgm:prSet/>
      <dgm:spPr/>
      <dgm:t>
        <a:bodyPr/>
        <a:lstStyle/>
        <a:p>
          <a:endParaRPr lang="en-US"/>
        </a:p>
      </dgm:t>
    </dgm:pt>
    <dgm:pt modelId="{ACF3034A-96F5-4E9B-AA1F-E5175DF44062}" type="sibTrans" cxnId="{710C2B7F-32FF-4BA5-97C5-3A5170109072}">
      <dgm:prSet/>
      <dgm:spPr/>
      <dgm:t>
        <a:bodyPr/>
        <a:lstStyle/>
        <a:p>
          <a:endParaRPr lang="en-US"/>
        </a:p>
      </dgm:t>
    </dgm:pt>
    <dgm:pt modelId="{DD53DAB3-BFED-414F-B7F8-7C5A263B0839}" type="pres">
      <dgm:prSet presAssocID="{1C9135AE-6AC8-4ABE-A17C-18381220CC93}" presName="linear" presStyleCnt="0">
        <dgm:presLayoutVars>
          <dgm:dir/>
          <dgm:animLvl val="lvl"/>
          <dgm:resizeHandles val="exact"/>
        </dgm:presLayoutVars>
      </dgm:prSet>
      <dgm:spPr/>
      <dgm:t>
        <a:bodyPr/>
        <a:lstStyle/>
        <a:p>
          <a:endParaRPr lang="en-US"/>
        </a:p>
      </dgm:t>
    </dgm:pt>
    <dgm:pt modelId="{197ABFB2-A0FB-47C6-B8E2-BAF157734C16}" type="pres">
      <dgm:prSet presAssocID="{F8D8A6EC-D565-4AD4-8787-07557816DF99}" presName="parentLin" presStyleCnt="0"/>
      <dgm:spPr/>
    </dgm:pt>
    <dgm:pt modelId="{7A14839B-52A5-4E19-9558-8B9BA160460E}" type="pres">
      <dgm:prSet presAssocID="{F8D8A6EC-D565-4AD4-8787-07557816DF99}" presName="parentLeftMargin" presStyleLbl="node1" presStyleIdx="0" presStyleCnt="6"/>
      <dgm:spPr/>
      <dgm:t>
        <a:bodyPr/>
        <a:lstStyle/>
        <a:p>
          <a:endParaRPr lang="en-US"/>
        </a:p>
      </dgm:t>
    </dgm:pt>
    <dgm:pt modelId="{6A4BC10B-98D2-4273-A1C5-4CA61623BDF3}" type="pres">
      <dgm:prSet presAssocID="{F8D8A6EC-D565-4AD4-8787-07557816DF99}" presName="parentText" presStyleLbl="node1" presStyleIdx="0" presStyleCnt="6" custScaleY="137875">
        <dgm:presLayoutVars>
          <dgm:chMax val="0"/>
          <dgm:bulletEnabled val="1"/>
        </dgm:presLayoutVars>
      </dgm:prSet>
      <dgm:spPr/>
      <dgm:t>
        <a:bodyPr/>
        <a:lstStyle/>
        <a:p>
          <a:endParaRPr lang="en-US"/>
        </a:p>
      </dgm:t>
    </dgm:pt>
    <dgm:pt modelId="{744D06AB-6D63-4A4F-857F-40C616DAB6E2}" type="pres">
      <dgm:prSet presAssocID="{F8D8A6EC-D565-4AD4-8787-07557816DF99}" presName="negativeSpace" presStyleCnt="0"/>
      <dgm:spPr/>
    </dgm:pt>
    <dgm:pt modelId="{727AC3B1-A845-4EBE-B7E2-2D850ACCCC02}" type="pres">
      <dgm:prSet presAssocID="{F8D8A6EC-D565-4AD4-8787-07557816DF99}" presName="childText" presStyleLbl="conFgAcc1" presStyleIdx="0" presStyleCnt="6">
        <dgm:presLayoutVars>
          <dgm:bulletEnabled val="1"/>
        </dgm:presLayoutVars>
      </dgm:prSet>
      <dgm:spPr/>
    </dgm:pt>
    <dgm:pt modelId="{1B4CB0D2-D090-4BC9-9BBE-6A666F557DFD}" type="pres">
      <dgm:prSet presAssocID="{B5659690-6727-4922-992D-297AFC23DA6A}" presName="spaceBetweenRectangles" presStyleCnt="0"/>
      <dgm:spPr/>
    </dgm:pt>
    <dgm:pt modelId="{B394B215-65EF-4098-8887-0FA3583D0EF5}" type="pres">
      <dgm:prSet presAssocID="{1B3D2CAC-67AD-4462-B57F-C04A493880C0}" presName="parentLin" presStyleCnt="0"/>
      <dgm:spPr/>
    </dgm:pt>
    <dgm:pt modelId="{0DE26F72-F603-42AB-991C-51B309137BBC}" type="pres">
      <dgm:prSet presAssocID="{1B3D2CAC-67AD-4462-B57F-C04A493880C0}" presName="parentLeftMargin" presStyleLbl="node1" presStyleIdx="0" presStyleCnt="6"/>
      <dgm:spPr/>
      <dgm:t>
        <a:bodyPr/>
        <a:lstStyle/>
        <a:p>
          <a:endParaRPr lang="en-US"/>
        </a:p>
      </dgm:t>
    </dgm:pt>
    <dgm:pt modelId="{C9FFCFE8-A903-4DC0-BC59-7A7ED4467838}" type="pres">
      <dgm:prSet presAssocID="{1B3D2CAC-67AD-4462-B57F-C04A493880C0}" presName="parentText" presStyleLbl="node1" presStyleIdx="1" presStyleCnt="6">
        <dgm:presLayoutVars>
          <dgm:chMax val="0"/>
          <dgm:bulletEnabled val="1"/>
        </dgm:presLayoutVars>
      </dgm:prSet>
      <dgm:spPr/>
      <dgm:t>
        <a:bodyPr/>
        <a:lstStyle/>
        <a:p>
          <a:endParaRPr lang="en-US"/>
        </a:p>
      </dgm:t>
    </dgm:pt>
    <dgm:pt modelId="{3AA9231E-CE60-47EB-AD5E-09DB800B9CA3}" type="pres">
      <dgm:prSet presAssocID="{1B3D2CAC-67AD-4462-B57F-C04A493880C0}" presName="negativeSpace" presStyleCnt="0"/>
      <dgm:spPr/>
    </dgm:pt>
    <dgm:pt modelId="{1E48387E-346D-4570-8CBE-590C445CF5F7}" type="pres">
      <dgm:prSet presAssocID="{1B3D2CAC-67AD-4462-B57F-C04A493880C0}" presName="childText" presStyleLbl="conFgAcc1" presStyleIdx="1" presStyleCnt="6">
        <dgm:presLayoutVars>
          <dgm:bulletEnabled val="1"/>
        </dgm:presLayoutVars>
      </dgm:prSet>
      <dgm:spPr/>
    </dgm:pt>
    <dgm:pt modelId="{C27F51AC-4369-4AA3-8B30-221DB23C88CD}" type="pres">
      <dgm:prSet presAssocID="{A37475D4-A150-44BD-9878-87863B2943C6}" presName="spaceBetweenRectangles" presStyleCnt="0"/>
      <dgm:spPr/>
    </dgm:pt>
    <dgm:pt modelId="{5AC723E9-C483-4EF5-A2A9-F20B409B6BE3}" type="pres">
      <dgm:prSet presAssocID="{E2D9A79A-4C72-40BD-81C4-36B1217751BA}" presName="parentLin" presStyleCnt="0"/>
      <dgm:spPr/>
    </dgm:pt>
    <dgm:pt modelId="{FB981881-6964-455E-A738-82CFEF5A65FA}" type="pres">
      <dgm:prSet presAssocID="{E2D9A79A-4C72-40BD-81C4-36B1217751BA}" presName="parentLeftMargin" presStyleLbl="node1" presStyleIdx="1" presStyleCnt="6"/>
      <dgm:spPr/>
      <dgm:t>
        <a:bodyPr/>
        <a:lstStyle/>
        <a:p>
          <a:endParaRPr lang="en-US"/>
        </a:p>
      </dgm:t>
    </dgm:pt>
    <dgm:pt modelId="{724D9FD3-5669-4A5B-AEAB-BD00BC4F2961}" type="pres">
      <dgm:prSet presAssocID="{E2D9A79A-4C72-40BD-81C4-36B1217751BA}" presName="parentText" presStyleLbl="node1" presStyleIdx="2" presStyleCnt="6">
        <dgm:presLayoutVars>
          <dgm:chMax val="0"/>
          <dgm:bulletEnabled val="1"/>
        </dgm:presLayoutVars>
      </dgm:prSet>
      <dgm:spPr/>
      <dgm:t>
        <a:bodyPr/>
        <a:lstStyle/>
        <a:p>
          <a:endParaRPr lang="en-US"/>
        </a:p>
      </dgm:t>
    </dgm:pt>
    <dgm:pt modelId="{222E912B-4BCC-47B6-8547-613F896277C1}" type="pres">
      <dgm:prSet presAssocID="{E2D9A79A-4C72-40BD-81C4-36B1217751BA}" presName="negativeSpace" presStyleCnt="0"/>
      <dgm:spPr/>
    </dgm:pt>
    <dgm:pt modelId="{F96D2324-AA00-480C-AB6E-26496372F80E}" type="pres">
      <dgm:prSet presAssocID="{E2D9A79A-4C72-40BD-81C4-36B1217751BA}" presName="childText" presStyleLbl="conFgAcc1" presStyleIdx="2" presStyleCnt="6">
        <dgm:presLayoutVars>
          <dgm:bulletEnabled val="1"/>
        </dgm:presLayoutVars>
      </dgm:prSet>
      <dgm:spPr/>
    </dgm:pt>
    <dgm:pt modelId="{9960AE8E-BAC1-4593-BA53-E907AAA9F784}" type="pres">
      <dgm:prSet presAssocID="{4233AA49-9AA5-44E1-AC04-0C0B08BB56AD}" presName="spaceBetweenRectangles" presStyleCnt="0"/>
      <dgm:spPr/>
    </dgm:pt>
    <dgm:pt modelId="{A4865AF8-34E3-4551-8879-04EB46EB8D14}" type="pres">
      <dgm:prSet presAssocID="{87EA2003-446A-4A96-AF0D-5599A28DF56F}" presName="parentLin" presStyleCnt="0"/>
      <dgm:spPr/>
    </dgm:pt>
    <dgm:pt modelId="{7C15FB25-0E27-4C07-8CA2-6BD83780D1D7}" type="pres">
      <dgm:prSet presAssocID="{87EA2003-446A-4A96-AF0D-5599A28DF56F}" presName="parentLeftMargin" presStyleLbl="node1" presStyleIdx="2" presStyleCnt="6"/>
      <dgm:spPr/>
      <dgm:t>
        <a:bodyPr/>
        <a:lstStyle/>
        <a:p>
          <a:endParaRPr lang="en-US"/>
        </a:p>
      </dgm:t>
    </dgm:pt>
    <dgm:pt modelId="{6859E69E-17A9-4D50-893C-D82479F8DEAE}" type="pres">
      <dgm:prSet presAssocID="{87EA2003-446A-4A96-AF0D-5599A28DF56F}" presName="parentText" presStyleLbl="node1" presStyleIdx="3" presStyleCnt="6">
        <dgm:presLayoutVars>
          <dgm:chMax val="0"/>
          <dgm:bulletEnabled val="1"/>
        </dgm:presLayoutVars>
      </dgm:prSet>
      <dgm:spPr/>
      <dgm:t>
        <a:bodyPr/>
        <a:lstStyle/>
        <a:p>
          <a:endParaRPr lang="en-US"/>
        </a:p>
      </dgm:t>
    </dgm:pt>
    <dgm:pt modelId="{4A83B801-1F2A-4768-A1BD-CDBB82E8C53C}" type="pres">
      <dgm:prSet presAssocID="{87EA2003-446A-4A96-AF0D-5599A28DF56F}" presName="negativeSpace" presStyleCnt="0"/>
      <dgm:spPr/>
    </dgm:pt>
    <dgm:pt modelId="{E1DB3CD6-FFAD-45FA-9B86-93EAE5F895AE}" type="pres">
      <dgm:prSet presAssocID="{87EA2003-446A-4A96-AF0D-5599A28DF56F}" presName="childText" presStyleLbl="conFgAcc1" presStyleIdx="3" presStyleCnt="6" custLinFactY="83497" custLinFactNeighborX="1213" custLinFactNeighborY="100000">
        <dgm:presLayoutVars>
          <dgm:bulletEnabled val="1"/>
        </dgm:presLayoutVars>
      </dgm:prSet>
      <dgm:spPr/>
      <dgm:t>
        <a:bodyPr/>
        <a:lstStyle/>
        <a:p>
          <a:endParaRPr lang="en-US"/>
        </a:p>
      </dgm:t>
    </dgm:pt>
    <dgm:pt modelId="{6146F5C9-98BD-4835-AB09-DB12C917F587}" type="pres">
      <dgm:prSet presAssocID="{0F247CAC-C4DE-4C66-AB97-89D45DB6438D}" presName="spaceBetweenRectangles" presStyleCnt="0"/>
      <dgm:spPr/>
    </dgm:pt>
    <dgm:pt modelId="{5D36EFF6-2A64-4527-A456-E26D1B6AFF38}" type="pres">
      <dgm:prSet presAssocID="{CB7EA37F-BF4F-4CF2-AC43-4502DA9A1366}" presName="parentLin" presStyleCnt="0"/>
      <dgm:spPr/>
    </dgm:pt>
    <dgm:pt modelId="{E759B636-3E39-4B0A-81AD-8B25FF599A5B}" type="pres">
      <dgm:prSet presAssocID="{CB7EA37F-BF4F-4CF2-AC43-4502DA9A1366}" presName="parentLeftMargin" presStyleLbl="node1" presStyleIdx="3" presStyleCnt="6"/>
      <dgm:spPr/>
      <dgm:t>
        <a:bodyPr/>
        <a:lstStyle/>
        <a:p>
          <a:endParaRPr lang="en-US"/>
        </a:p>
      </dgm:t>
    </dgm:pt>
    <dgm:pt modelId="{A6134E3F-8CB6-443B-80A3-03E69763C3ED}" type="pres">
      <dgm:prSet presAssocID="{CB7EA37F-BF4F-4CF2-AC43-4502DA9A1366}" presName="parentText" presStyleLbl="node1" presStyleIdx="4" presStyleCnt="6">
        <dgm:presLayoutVars>
          <dgm:chMax val="0"/>
          <dgm:bulletEnabled val="1"/>
        </dgm:presLayoutVars>
      </dgm:prSet>
      <dgm:spPr/>
      <dgm:t>
        <a:bodyPr/>
        <a:lstStyle/>
        <a:p>
          <a:endParaRPr lang="en-US"/>
        </a:p>
      </dgm:t>
    </dgm:pt>
    <dgm:pt modelId="{AACC9D9F-0D33-4058-98FE-C3C172AA95B4}" type="pres">
      <dgm:prSet presAssocID="{CB7EA37F-BF4F-4CF2-AC43-4502DA9A1366}" presName="negativeSpace" presStyleCnt="0"/>
      <dgm:spPr/>
    </dgm:pt>
    <dgm:pt modelId="{7CAAC51C-7453-423E-B617-616C85050204}" type="pres">
      <dgm:prSet presAssocID="{CB7EA37F-BF4F-4CF2-AC43-4502DA9A1366}" presName="childText" presStyleLbl="conFgAcc1" presStyleIdx="4" presStyleCnt="6">
        <dgm:presLayoutVars>
          <dgm:bulletEnabled val="1"/>
        </dgm:presLayoutVars>
      </dgm:prSet>
      <dgm:spPr/>
    </dgm:pt>
    <dgm:pt modelId="{8423282C-9A21-4B96-919D-CB6C594883A2}" type="pres">
      <dgm:prSet presAssocID="{E0292CE4-8C6F-4EDA-97EB-324E226978F2}" presName="spaceBetweenRectangles" presStyleCnt="0"/>
      <dgm:spPr/>
    </dgm:pt>
    <dgm:pt modelId="{50479FC3-664D-441B-A01C-4DADEDF0D982}" type="pres">
      <dgm:prSet presAssocID="{995CB92C-7112-49FE-A869-FDCAD21F21D4}" presName="parentLin" presStyleCnt="0"/>
      <dgm:spPr/>
    </dgm:pt>
    <dgm:pt modelId="{C9FCA8C3-7EB2-4EF7-8D0A-A0050AA3BAB0}" type="pres">
      <dgm:prSet presAssocID="{995CB92C-7112-49FE-A869-FDCAD21F21D4}" presName="parentLeftMargin" presStyleLbl="node1" presStyleIdx="4" presStyleCnt="6"/>
      <dgm:spPr/>
      <dgm:t>
        <a:bodyPr/>
        <a:lstStyle/>
        <a:p>
          <a:endParaRPr lang="en-US"/>
        </a:p>
      </dgm:t>
    </dgm:pt>
    <dgm:pt modelId="{488A1CF5-885B-4234-8DAF-48169FF17467}" type="pres">
      <dgm:prSet presAssocID="{995CB92C-7112-49FE-A869-FDCAD21F21D4}" presName="parentText" presStyleLbl="node1" presStyleIdx="5" presStyleCnt="6">
        <dgm:presLayoutVars>
          <dgm:chMax val="0"/>
          <dgm:bulletEnabled val="1"/>
        </dgm:presLayoutVars>
      </dgm:prSet>
      <dgm:spPr/>
      <dgm:t>
        <a:bodyPr/>
        <a:lstStyle/>
        <a:p>
          <a:endParaRPr lang="en-US"/>
        </a:p>
      </dgm:t>
    </dgm:pt>
    <dgm:pt modelId="{0B43FE74-7ED5-4931-B8EE-75330A4C9F4E}" type="pres">
      <dgm:prSet presAssocID="{995CB92C-7112-49FE-A869-FDCAD21F21D4}" presName="negativeSpace" presStyleCnt="0"/>
      <dgm:spPr/>
    </dgm:pt>
    <dgm:pt modelId="{FAFF4A89-949D-44B3-8525-D4219ACE39F8}" type="pres">
      <dgm:prSet presAssocID="{995CB92C-7112-49FE-A869-FDCAD21F21D4}" presName="childText" presStyleLbl="conFgAcc1" presStyleIdx="5" presStyleCnt="6">
        <dgm:presLayoutVars>
          <dgm:bulletEnabled val="1"/>
        </dgm:presLayoutVars>
      </dgm:prSet>
      <dgm:spPr/>
    </dgm:pt>
  </dgm:ptLst>
  <dgm:cxnLst>
    <dgm:cxn modelId="{0B5206D3-6062-44FB-AEF3-9AB469DD7748}" type="presOf" srcId="{1B3D2CAC-67AD-4462-B57F-C04A493880C0}" destId="{0DE26F72-F603-42AB-991C-51B309137BBC}" srcOrd="0" destOrd="0" presId="urn:microsoft.com/office/officeart/2005/8/layout/list1"/>
    <dgm:cxn modelId="{EF675091-D923-4CC6-9CEA-2D61F2414C62}" type="presOf" srcId="{995CB92C-7112-49FE-A869-FDCAD21F21D4}" destId="{488A1CF5-885B-4234-8DAF-48169FF17467}" srcOrd="1" destOrd="0" presId="urn:microsoft.com/office/officeart/2005/8/layout/list1"/>
    <dgm:cxn modelId="{7B596EE7-FE82-4FCF-BA4E-7A0739B26688}" type="presOf" srcId="{995CB92C-7112-49FE-A869-FDCAD21F21D4}" destId="{C9FCA8C3-7EB2-4EF7-8D0A-A0050AA3BAB0}" srcOrd="0" destOrd="0" presId="urn:microsoft.com/office/officeart/2005/8/layout/list1"/>
    <dgm:cxn modelId="{17DF3B59-6086-4D47-95A3-7A3EB10E64E8}" type="presOf" srcId="{87EA2003-446A-4A96-AF0D-5599A28DF56F}" destId="{7C15FB25-0E27-4C07-8CA2-6BD83780D1D7}" srcOrd="0" destOrd="0" presId="urn:microsoft.com/office/officeart/2005/8/layout/list1"/>
    <dgm:cxn modelId="{1FAF0C9E-6320-431E-B49C-1F0C5A3C5EC8}" type="presOf" srcId="{E2D9A79A-4C72-40BD-81C4-36B1217751BA}" destId="{FB981881-6964-455E-A738-82CFEF5A65FA}" srcOrd="0" destOrd="0" presId="urn:microsoft.com/office/officeart/2005/8/layout/list1"/>
    <dgm:cxn modelId="{38FA1BFE-AE38-4588-95C3-6D881840357A}" type="presOf" srcId="{CB7EA37F-BF4F-4CF2-AC43-4502DA9A1366}" destId="{A6134E3F-8CB6-443B-80A3-03E69763C3ED}" srcOrd="1" destOrd="0" presId="urn:microsoft.com/office/officeart/2005/8/layout/list1"/>
    <dgm:cxn modelId="{BDDC0E9B-F902-4B31-BF7A-9001A9C1DF5F}" type="presOf" srcId="{CB7EA37F-BF4F-4CF2-AC43-4502DA9A1366}" destId="{E759B636-3E39-4B0A-81AD-8B25FF599A5B}" srcOrd="0" destOrd="0" presId="urn:microsoft.com/office/officeart/2005/8/layout/list1"/>
    <dgm:cxn modelId="{06DEEB35-CA5F-4400-9A59-E4A2F78C9695}" srcId="{1C9135AE-6AC8-4ABE-A17C-18381220CC93}" destId="{E2D9A79A-4C72-40BD-81C4-36B1217751BA}" srcOrd="2" destOrd="0" parTransId="{C32EE881-8ABF-48D1-A42A-043CB901BF49}" sibTransId="{4233AA49-9AA5-44E1-AC04-0C0B08BB56AD}"/>
    <dgm:cxn modelId="{24DB0E57-810E-408D-A614-A4BFE3CCA69B}" type="presOf" srcId="{87EA2003-446A-4A96-AF0D-5599A28DF56F}" destId="{6859E69E-17A9-4D50-893C-D82479F8DEAE}" srcOrd="1" destOrd="0" presId="urn:microsoft.com/office/officeart/2005/8/layout/list1"/>
    <dgm:cxn modelId="{D790816F-4F85-43ED-B59C-8E84E6449A56}" type="presOf" srcId="{1C9135AE-6AC8-4ABE-A17C-18381220CC93}" destId="{DD53DAB3-BFED-414F-B7F8-7C5A263B0839}" srcOrd="0" destOrd="0" presId="urn:microsoft.com/office/officeart/2005/8/layout/list1"/>
    <dgm:cxn modelId="{3CFC01E0-F9CE-45B9-95D5-3E48976C3A0D}" srcId="{1C9135AE-6AC8-4ABE-A17C-18381220CC93}" destId="{1B3D2CAC-67AD-4462-B57F-C04A493880C0}" srcOrd="1" destOrd="0" parTransId="{A67A8B5D-F0B2-4EAF-B100-1AB5D8444DBA}" sibTransId="{A37475D4-A150-44BD-9878-87863B2943C6}"/>
    <dgm:cxn modelId="{A5E4AAD9-ADA9-4C05-91E0-109930334C3D}" srcId="{1C9135AE-6AC8-4ABE-A17C-18381220CC93}" destId="{87EA2003-446A-4A96-AF0D-5599A28DF56F}" srcOrd="3" destOrd="0" parTransId="{C03DD155-1800-4462-A625-9F8F6272BADB}" sibTransId="{0F247CAC-C4DE-4C66-AB97-89D45DB6438D}"/>
    <dgm:cxn modelId="{C50E7DE8-5FE9-405C-B931-F81EE3CD29FB}" type="presOf" srcId="{E2D9A79A-4C72-40BD-81C4-36B1217751BA}" destId="{724D9FD3-5669-4A5B-AEAB-BD00BC4F2961}" srcOrd="1" destOrd="0" presId="urn:microsoft.com/office/officeart/2005/8/layout/list1"/>
    <dgm:cxn modelId="{4EA6A966-595A-4C82-8CCA-9A8BF02DCBC6}" type="presOf" srcId="{F8D8A6EC-D565-4AD4-8787-07557816DF99}" destId="{6A4BC10B-98D2-4273-A1C5-4CA61623BDF3}" srcOrd="1" destOrd="0" presId="urn:microsoft.com/office/officeart/2005/8/layout/list1"/>
    <dgm:cxn modelId="{9D315A7B-A70A-4406-AE5F-698B4113318B}" type="presOf" srcId="{1B3D2CAC-67AD-4462-B57F-C04A493880C0}" destId="{C9FFCFE8-A903-4DC0-BC59-7A7ED4467838}" srcOrd="1" destOrd="0" presId="urn:microsoft.com/office/officeart/2005/8/layout/list1"/>
    <dgm:cxn modelId="{710C2B7F-32FF-4BA5-97C5-3A5170109072}" srcId="{1C9135AE-6AC8-4ABE-A17C-18381220CC93}" destId="{995CB92C-7112-49FE-A869-FDCAD21F21D4}" srcOrd="5" destOrd="0" parTransId="{A3366253-08D2-433F-9657-1C57BE8B7B34}" sibTransId="{ACF3034A-96F5-4E9B-AA1F-E5175DF44062}"/>
    <dgm:cxn modelId="{66EB4A29-B1B5-4EAF-9B6A-B95D11CA7D22}" type="presOf" srcId="{F8D8A6EC-D565-4AD4-8787-07557816DF99}" destId="{7A14839B-52A5-4E19-9558-8B9BA160460E}" srcOrd="0" destOrd="0" presId="urn:microsoft.com/office/officeart/2005/8/layout/list1"/>
    <dgm:cxn modelId="{23E191D3-0CDA-438C-9FD6-7E65FF0239B4}" srcId="{1C9135AE-6AC8-4ABE-A17C-18381220CC93}" destId="{F8D8A6EC-D565-4AD4-8787-07557816DF99}" srcOrd="0" destOrd="0" parTransId="{C47F942C-7851-45C6-8C59-A13E1FD806D1}" sibTransId="{B5659690-6727-4922-992D-297AFC23DA6A}"/>
    <dgm:cxn modelId="{EE666781-B7DC-4D90-93F1-64F49CCAF4BC}" srcId="{1C9135AE-6AC8-4ABE-A17C-18381220CC93}" destId="{CB7EA37F-BF4F-4CF2-AC43-4502DA9A1366}" srcOrd="4" destOrd="0" parTransId="{CD437943-A0E0-407A-BECB-4775AEE9F161}" sibTransId="{E0292CE4-8C6F-4EDA-97EB-324E226978F2}"/>
    <dgm:cxn modelId="{566583EB-8DB3-4838-BF46-B3B17B341E33}" type="presParOf" srcId="{DD53DAB3-BFED-414F-B7F8-7C5A263B0839}" destId="{197ABFB2-A0FB-47C6-B8E2-BAF157734C16}" srcOrd="0" destOrd="0" presId="urn:microsoft.com/office/officeart/2005/8/layout/list1"/>
    <dgm:cxn modelId="{F8726C71-9DE7-4F06-81DE-8A985928527F}" type="presParOf" srcId="{197ABFB2-A0FB-47C6-B8E2-BAF157734C16}" destId="{7A14839B-52A5-4E19-9558-8B9BA160460E}" srcOrd="0" destOrd="0" presId="urn:microsoft.com/office/officeart/2005/8/layout/list1"/>
    <dgm:cxn modelId="{D2D018B4-C40C-46C4-8105-5D0B36C3B318}" type="presParOf" srcId="{197ABFB2-A0FB-47C6-B8E2-BAF157734C16}" destId="{6A4BC10B-98D2-4273-A1C5-4CA61623BDF3}" srcOrd="1" destOrd="0" presId="urn:microsoft.com/office/officeart/2005/8/layout/list1"/>
    <dgm:cxn modelId="{C96BDD20-9368-4980-9728-F136B8E66F3A}" type="presParOf" srcId="{DD53DAB3-BFED-414F-B7F8-7C5A263B0839}" destId="{744D06AB-6D63-4A4F-857F-40C616DAB6E2}" srcOrd="1" destOrd="0" presId="urn:microsoft.com/office/officeart/2005/8/layout/list1"/>
    <dgm:cxn modelId="{612B759C-CA63-42CB-9647-ED6B53B4FFF6}" type="presParOf" srcId="{DD53DAB3-BFED-414F-B7F8-7C5A263B0839}" destId="{727AC3B1-A845-4EBE-B7E2-2D850ACCCC02}" srcOrd="2" destOrd="0" presId="urn:microsoft.com/office/officeart/2005/8/layout/list1"/>
    <dgm:cxn modelId="{745BC13B-EB42-46F9-9E1F-AC3763604BC0}" type="presParOf" srcId="{DD53DAB3-BFED-414F-B7F8-7C5A263B0839}" destId="{1B4CB0D2-D090-4BC9-9BBE-6A666F557DFD}" srcOrd="3" destOrd="0" presId="urn:microsoft.com/office/officeart/2005/8/layout/list1"/>
    <dgm:cxn modelId="{CE9E1F12-BA1E-43B9-A25A-0063CC15D68C}" type="presParOf" srcId="{DD53DAB3-BFED-414F-B7F8-7C5A263B0839}" destId="{B394B215-65EF-4098-8887-0FA3583D0EF5}" srcOrd="4" destOrd="0" presId="urn:microsoft.com/office/officeart/2005/8/layout/list1"/>
    <dgm:cxn modelId="{DEE771BA-E657-472B-95FE-E450B3133DF5}" type="presParOf" srcId="{B394B215-65EF-4098-8887-0FA3583D0EF5}" destId="{0DE26F72-F603-42AB-991C-51B309137BBC}" srcOrd="0" destOrd="0" presId="urn:microsoft.com/office/officeart/2005/8/layout/list1"/>
    <dgm:cxn modelId="{A0AD3E60-9430-4BBE-A341-56384CB160D4}" type="presParOf" srcId="{B394B215-65EF-4098-8887-0FA3583D0EF5}" destId="{C9FFCFE8-A903-4DC0-BC59-7A7ED4467838}" srcOrd="1" destOrd="0" presId="urn:microsoft.com/office/officeart/2005/8/layout/list1"/>
    <dgm:cxn modelId="{939D951D-2EFC-44E6-BE31-334CA01DFFAC}" type="presParOf" srcId="{DD53DAB3-BFED-414F-B7F8-7C5A263B0839}" destId="{3AA9231E-CE60-47EB-AD5E-09DB800B9CA3}" srcOrd="5" destOrd="0" presId="urn:microsoft.com/office/officeart/2005/8/layout/list1"/>
    <dgm:cxn modelId="{64EB3EF8-7221-4236-8B08-F370DDAA2693}" type="presParOf" srcId="{DD53DAB3-BFED-414F-B7F8-7C5A263B0839}" destId="{1E48387E-346D-4570-8CBE-590C445CF5F7}" srcOrd="6" destOrd="0" presId="urn:microsoft.com/office/officeart/2005/8/layout/list1"/>
    <dgm:cxn modelId="{D6160D72-C10D-40CC-9866-7D4D44545505}" type="presParOf" srcId="{DD53DAB3-BFED-414F-B7F8-7C5A263B0839}" destId="{C27F51AC-4369-4AA3-8B30-221DB23C88CD}" srcOrd="7" destOrd="0" presId="urn:microsoft.com/office/officeart/2005/8/layout/list1"/>
    <dgm:cxn modelId="{A74CB6AB-3EE3-47F8-9268-67DE10062B0E}" type="presParOf" srcId="{DD53DAB3-BFED-414F-B7F8-7C5A263B0839}" destId="{5AC723E9-C483-4EF5-A2A9-F20B409B6BE3}" srcOrd="8" destOrd="0" presId="urn:microsoft.com/office/officeart/2005/8/layout/list1"/>
    <dgm:cxn modelId="{4C2654F4-0645-4D8F-8028-D8A642B15A49}" type="presParOf" srcId="{5AC723E9-C483-4EF5-A2A9-F20B409B6BE3}" destId="{FB981881-6964-455E-A738-82CFEF5A65FA}" srcOrd="0" destOrd="0" presId="urn:microsoft.com/office/officeart/2005/8/layout/list1"/>
    <dgm:cxn modelId="{A7DB4AC2-2E25-4C57-9293-DE18CA799948}" type="presParOf" srcId="{5AC723E9-C483-4EF5-A2A9-F20B409B6BE3}" destId="{724D9FD3-5669-4A5B-AEAB-BD00BC4F2961}" srcOrd="1" destOrd="0" presId="urn:microsoft.com/office/officeart/2005/8/layout/list1"/>
    <dgm:cxn modelId="{F63FCDC5-0763-42D3-AB6E-DCEAE48986BC}" type="presParOf" srcId="{DD53DAB3-BFED-414F-B7F8-7C5A263B0839}" destId="{222E912B-4BCC-47B6-8547-613F896277C1}" srcOrd="9" destOrd="0" presId="urn:microsoft.com/office/officeart/2005/8/layout/list1"/>
    <dgm:cxn modelId="{58A625A9-9AC0-4A9E-91EF-C5433BD502A3}" type="presParOf" srcId="{DD53DAB3-BFED-414F-B7F8-7C5A263B0839}" destId="{F96D2324-AA00-480C-AB6E-26496372F80E}" srcOrd="10" destOrd="0" presId="urn:microsoft.com/office/officeart/2005/8/layout/list1"/>
    <dgm:cxn modelId="{57CB5E13-4A9C-4869-AC32-B833A92A283D}" type="presParOf" srcId="{DD53DAB3-BFED-414F-B7F8-7C5A263B0839}" destId="{9960AE8E-BAC1-4593-BA53-E907AAA9F784}" srcOrd="11" destOrd="0" presId="urn:microsoft.com/office/officeart/2005/8/layout/list1"/>
    <dgm:cxn modelId="{0655D52C-4CF5-4371-B71F-6B670883ED52}" type="presParOf" srcId="{DD53DAB3-BFED-414F-B7F8-7C5A263B0839}" destId="{A4865AF8-34E3-4551-8879-04EB46EB8D14}" srcOrd="12" destOrd="0" presId="urn:microsoft.com/office/officeart/2005/8/layout/list1"/>
    <dgm:cxn modelId="{0F5B3917-9EB0-4188-A056-57D9B55D32E4}" type="presParOf" srcId="{A4865AF8-34E3-4551-8879-04EB46EB8D14}" destId="{7C15FB25-0E27-4C07-8CA2-6BD83780D1D7}" srcOrd="0" destOrd="0" presId="urn:microsoft.com/office/officeart/2005/8/layout/list1"/>
    <dgm:cxn modelId="{AE28C843-67C1-4C0E-82DE-3EDE2BA9A59B}" type="presParOf" srcId="{A4865AF8-34E3-4551-8879-04EB46EB8D14}" destId="{6859E69E-17A9-4D50-893C-D82479F8DEAE}" srcOrd="1" destOrd="0" presId="urn:microsoft.com/office/officeart/2005/8/layout/list1"/>
    <dgm:cxn modelId="{66FA8DEA-51AF-44FB-8E65-C95BE9D470B0}" type="presParOf" srcId="{DD53DAB3-BFED-414F-B7F8-7C5A263B0839}" destId="{4A83B801-1F2A-4768-A1BD-CDBB82E8C53C}" srcOrd="13" destOrd="0" presId="urn:microsoft.com/office/officeart/2005/8/layout/list1"/>
    <dgm:cxn modelId="{918A092E-6BC4-4E80-A83D-615AD300D82B}" type="presParOf" srcId="{DD53DAB3-BFED-414F-B7F8-7C5A263B0839}" destId="{E1DB3CD6-FFAD-45FA-9B86-93EAE5F895AE}" srcOrd="14" destOrd="0" presId="urn:microsoft.com/office/officeart/2005/8/layout/list1"/>
    <dgm:cxn modelId="{7570BAFB-0F5B-4833-93BB-DB791EF2F3BC}" type="presParOf" srcId="{DD53DAB3-BFED-414F-B7F8-7C5A263B0839}" destId="{6146F5C9-98BD-4835-AB09-DB12C917F587}" srcOrd="15" destOrd="0" presId="urn:microsoft.com/office/officeart/2005/8/layout/list1"/>
    <dgm:cxn modelId="{9CA7D303-0206-430F-8418-EF5C3221F238}" type="presParOf" srcId="{DD53DAB3-BFED-414F-B7F8-7C5A263B0839}" destId="{5D36EFF6-2A64-4527-A456-E26D1B6AFF38}" srcOrd="16" destOrd="0" presId="urn:microsoft.com/office/officeart/2005/8/layout/list1"/>
    <dgm:cxn modelId="{4BB026FA-1891-49E3-BFEA-DA4C47AE9E15}" type="presParOf" srcId="{5D36EFF6-2A64-4527-A456-E26D1B6AFF38}" destId="{E759B636-3E39-4B0A-81AD-8B25FF599A5B}" srcOrd="0" destOrd="0" presId="urn:microsoft.com/office/officeart/2005/8/layout/list1"/>
    <dgm:cxn modelId="{EBEE2045-AB3F-4982-9E0D-0B099771B0D3}" type="presParOf" srcId="{5D36EFF6-2A64-4527-A456-E26D1B6AFF38}" destId="{A6134E3F-8CB6-443B-80A3-03E69763C3ED}" srcOrd="1" destOrd="0" presId="urn:microsoft.com/office/officeart/2005/8/layout/list1"/>
    <dgm:cxn modelId="{EB0256DC-EE76-4EAC-82CB-5D30BF8E68EA}" type="presParOf" srcId="{DD53DAB3-BFED-414F-B7F8-7C5A263B0839}" destId="{AACC9D9F-0D33-4058-98FE-C3C172AA95B4}" srcOrd="17" destOrd="0" presId="urn:microsoft.com/office/officeart/2005/8/layout/list1"/>
    <dgm:cxn modelId="{F47BD02B-4C57-401B-B760-49262D4BA355}" type="presParOf" srcId="{DD53DAB3-BFED-414F-B7F8-7C5A263B0839}" destId="{7CAAC51C-7453-423E-B617-616C85050204}" srcOrd="18" destOrd="0" presId="urn:microsoft.com/office/officeart/2005/8/layout/list1"/>
    <dgm:cxn modelId="{EE0D20E5-151C-4B2E-BFA8-F0CFC63594FC}" type="presParOf" srcId="{DD53DAB3-BFED-414F-B7F8-7C5A263B0839}" destId="{8423282C-9A21-4B96-919D-CB6C594883A2}" srcOrd="19" destOrd="0" presId="urn:microsoft.com/office/officeart/2005/8/layout/list1"/>
    <dgm:cxn modelId="{A1A0C989-15FD-4AC4-B1E8-8930A8C39FE7}" type="presParOf" srcId="{DD53DAB3-BFED-414F-B7F8-7C5A263B0839}" destId="{50479FC3-664D-441B-A01C-4DADEDF0D982}" srcOrd="20" destOrd="0" presId="urn:microsoft.com/office/officeart/2005/8/layout/list1"/>
    <dgm:cxn modelId="{9A2F2B5D-EA54-4283-A76E-34ED6E7AD156}" type="presParOf" srcId="{50479FC3-664D-441B-A01C-4DADEDF0D982}" destId="{C9FCA8C3-7EB2-4EF7-8D0A-A0050AA3BAB0}" srcOrd="0" destOrd="0" presId="urn:microsoft.com/office/officeart/2005/8/layout/list1"/>
    <dgm:cxn modelId="{7536C2B1-D167-47BF-841F-5DA1350EB0D4}" type="presParOf" srcId="{50479FC3-664D-441B-A01C-4DADEDF0D982}" destId="{488A1CF5-885B-4234-8DAF-48169FF17467}" srcOrd="1" destOrd="0" presId="urn:microsoft.com/office/officeart/2005/8/layout/list1"/>
    <dgm:cxn modelId="{A006D892-8627-4A0E-9FDC-1B344FFE28E9}" type="presParOf" srcId="{DD53DAB3-BFED-414F-B7F8-7C5A263B0839}" destId="{0B43FE74-7ED5-4931-B8EE-75330A4C9F4E}" srcOrd="21" destOrd="0" presId="urn:microsoft.com/office/officeart/2005/8/layout/list1"/>
    <dgm:cxn modelId="{85B19162-D64B-4B9E-A24E-FC2946A0FCEA}" type="presParOf" srcId="{DD53DAB3-BFED-414F-B7F8-7C5A263B0839}" destId="{FAFF4A89-949D-44B3-8525-D4219ACE39F8}"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7AC3B1-A845-4EBE-B7E2-2D850ACCCC02}">
      <dsp:nvSpPr>
        <dsp:cNvPr id="0" name=""/>
        <dsp:cNvSpPr/>
      </dsp:nvSpPr>
      <dsp:spPr>
        <a:xfrm>
          <a:off x="0" y="393871"/>
          <a:ext cx="11029950" cy="378000"/>
        </a:xfrm>
        <a:prstGeom prst="rect">
          <a:avLst/>
        </a:prstGeom>
        <a:solidFill>
          <a:schemeClr val="lt2">
            <a:alpha val="90000"/>
            <a:hueOff val="0"/>
            <a:satOff val="0"/>
            <a:lumOff val="0"/>
            <a:alphaOff val="0"/>
          </a:schemeClr>
        </a:solidFill>
        <a:ln w="12700" cap="rnd" cmpd="sng" algn="ctr">
          <a:solidFill>
            <a:schemeClr val="dk2">
              <a:hueOff val="0"/>
              <a:satOff val="0"/>
              <a:lumOff val="0"/>
              <a:alphaOff val="0"/>
            </a:schemeClr>
          </a:solidFill>
          <a:prstDash val="solid"/>
        </a:ln>
        <a:effectLst>
          <a:outerShdw blurRad="38100" dist="25400" dir="5400000" rotWithShape="0">
            <a:srgbClr val="000000">
              <a:alpha val="5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A4BC10B-98D2-4273-A1C5-4CA61623BDF3}">
      <dsp:nvSpPr>
        <dsp:cNvPr id="0" name=""/>
        <dsp:cNvSpPr/>
      </dsp:nvSpPr>
      <dsp:spPr>
        <a:xfrm>
          <a:off x="551497" y="4760"/>
          <a:ext cx="7720965" cy="610510"/>
        </a:xfrm>
        <a:prstGeom prst="roundRect">
          <a:avLst/>
        </a:prstGeom>
        <a:gradFill rotWithShape="0">
          <a:gsLst>
            <a:gs pos="0">
              <a:schemeClr val="dk2">
                <a:hueOff val="0"/>
                <a:satOff val="0"/>
                <a:lumOff val="0"/>
                <a:alphaOff val="0"/>
                <a:tint val="98000"/>
                <a:lumMod val="110000"/>
              </a:schemeClr>
            </a:gs>
            <a:gs pos="84000">
              <a:schemeClr val="dk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91834" tIns="0" rIns="291834" bIns="0" numCol="1" spcCol="1270" anchor="ctr" anchorCtr="0">
          <a:noAutofit/>
        </a:bodyPr>
        <a:lstStyle/>
        <a:p>
          <a:pPr lvl="0" algn="l" defTabSz="800100">
            <a:lnSpc>
              <a:spcPct val="90000"/>
            </a:lnSpc>
            <a:spcBef>
              <a:spcPct val="0"/>
            </a:spcBef>
            <a:spcAft>
              <a:spcPct val="35000"/>
            </a:spcAft>
          </a:pPr>
          <a:r>
            <a:rPr lang="en-GB" sz="1800" kern="1200" dirty="0" smtClean="0">
              <a:solidFill>
                <a:schemeClr val="bg1"/>
              </a:solidFill>
              <a:latin typeface="+mj-lt"/>
              <a:cs typeface="Times New Roman" panose="02020603050405020304" pitchFamily="18" charset="0"/>
            </a:rPr>
            <a:t>Understanding the meaning of Psychology </a:t>
          </a:r>
          <a:endParaRPr lang="en-US" sz="1800" kern="1200" dirty="0" smtClean="0">
            <a:solidFill>
              <a:schemeClr val="bg1"/>
            </a:solidFill>
            <a:latin typeface="+mj-lt"/>
            <a:cs typeface="Times New Roman" panose="02020603050405020304" pitchFamily="18" charset="0"/>
          </a:endParaRPr>
        </a:p>
      </dsp:txBody>
      <dsp:txXfrm>
        <a:off x="581300" y="34563"/>
        <a:ext cx="7661359" cy="550904"/>
      </dsp:txXfrm>
    </dsp:sp>
    <dsp:sp modelId="{1E48387E-346D-4570-8CBE-590C445CF5F7}">
      <dsp:nvSpPr>
        <dsp:cNvPr id="0" name=""/>
        <dsp:cNvSpPr/>
      </dsp:nvSpPr>
      <dsp:spPr>
        <a:xfrm>
          <a:off x="0" y="1074271"/>
          <a:ext cx="11029950" cy="378000"/>
        </a:xfrm>
        <a:prstGeom prst="rect">
          <a:avLst/>
        </a:prstGeom>
        <a:solidFill>
          <a:schemeClr val="lt2">
            <a:alpha val="90000"/>
            <a:hueOff val="0"/>
            <a:satOff val="0"/>
            <a:lumOff val="0"/>
            <a:alphaOff val="0"/>
          </a:schemeClr>
        </a:solidFill>
        <a:ln w="12700" cap="rnd" cmpd="sng" algn="ctr">
          <a:solidFill>
            <a:schemeClr val="dk2">
              <a:hueOff val="0"/>
              <a:satOff val="0"/>
              <a:lumOff val="0"/>
              <a:alphaOff val="0"/>
            </a:schemeClr>
          </a:solidFill>
          <a:prstDash val="solid"/>
        </a:ln>
        <a:effectLst>
          <a:outerShdw blurRad="38100" dist="25400" dir="5400000" rotWithShape="0">
            <a:srgbClr val="000000">
              <a:alpha val="5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C9FFCFE8-A903-4DC0-BC59-7A7ED4467838}">
      <dsp:nvSpPr>
        <dsp:cNvPr id="0" name=""/>
        <dsp:cNvSpPr/>
      </dsp:nvSpPr>
      <dsp:spPr>
        <a:xfrm>
          <a:off x="551497" y="852871"/>
          <a:ext cx="7720965" cy="442800"/>
        </a:xfrm>
        <a:prstGeom prst="roundRect">
          <a:avLst/>
        </a:prstGeom>
        <a:gradFill rotWithShape="0">
          <a:gsLst>
            <a:gs pos="0">
              <a:schemeClr val="dk2">
                <a:hueOff val="0"/>
                <a:satOff val="0"/>
                <a:lumOff val="0"/>
                <a:alphaOff val="0"/>
                <a:tint val="98000"/>
                <a:lumMod val="110000"/>
              </a:schemeClr>
            </a:gs>
            <a:gs pos="84000">
              <a:schemeClr val="dk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91834" tIns="0" rIns="291834" bIns="0" numCol="1" spcCol="1270" anchor="ctr" anchorCtr="0">
          <a:noAutofit/>
        </a:bodyPr>
        <a:lstStyle/>
        <a:p>
          <a:pPr lvl="0" algn="l" defTabSz="800100">
            <a:lnSpc>
              <a:spcPct val="90000"/>
            </a:lnSpc>
            <a:spcBef>
              <a:spcPct val="0"/>
            </a:spcBef>
            <a:spcAft>
              <a:spcPct val="35000"/>
            </a:spcAft>
          </a:pPr>
          <a:r>
            <a:rPr lang="en-US" sz="1800" kern="1200" dirty="0" smtClean="0">
              <a:solidFill>
                <a:schemeClr val="bg1"/>
              </a:solidFill>
            </a:rPr>
            <a:t>Psychology as a science</a:t>
          </a:r>
          <a:endParaRPr lang="en-US" sz="1800" kern="1200" dirty="0">
            <a:solidFill>
              <a:schemeClr val="bg1"/>
            </a:solidFill>
            <a:latin typeface="Times New Roman" panose="02020603050405020304" pitchFamily="18" charset="0"/>
            <a:cs typeface="Times New Roman" panose="02020603050405020304" pitchFamily="18" charset="0"/>
          </a:endParaRPr>
        </a:p>
      </dsp:txBody>
      <dsp:txXfrm>
        <a:off x="573113" y="874487"/>
        <a:ext cx="7677733" cy="399568"/>
      </dsp:txXfrm>
    </dsp:sp>
    <dsp:sp modelId="{F96D2324-AA00-480C-AB6E-26496372F80E}">
      <dsp:nvSpPr>
        <dsp:cNvPr id="0" name=""/>
        <dsp:cNvSpPr/>
      </dsp:nvSpPr>
      <dsp:spPr>
        <a:xfrm>
          <a:off x="0" y="1754671"/>
          <a:ext cx="11029950" cy="378000"/>
        </a:xfrm>
        <a:prstGeom prst="rect">
          <a:avLst/>
        </a:prstGeom>
        <a:solidFill>
          <a:schemeClr val="lt2">
            <a:alpha val="90000"/>
            <a:hueOff val="0"/>
            <a:satOff val="0"/>
            <a:lumOff val="0"/>
            <a:alphaOff val="0"/>
          </a:schemeClr>
        </a:solidFill>
        <a:ln w="12700" cap="rnd" cmpd="sng" algn="ctr">
          <a:solidFill>
            <a:schemeClr val="dk2">
              <a:hueOff val="0"/>
              <a:satOff val="0"/>
              <a:lumOff val="0"/>
              <a:alphaOff val="0"/>
            </a:schemeClr>
          </a:solidFill>
          <a:prstDash val="solid"/>
        </a:ln>
        <a:effectLst>
          <a:outerShdw blurRad="38100" dist="25400" dir="5400000" rotWithShape="0">
            <a:srgbClr val="000000">
              <a:alpha val="5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724D9FD3-5669-4A5B-AEAB-BD00BC4F2961}">
      <dsp:nvSpPr>
        <dsp:cNvPr id="0" name=""/>
        <dsp:cNvSpPr/>
      </dsp:nvSpPr>
      <dsp:spPr>
        <a:xfrm>
          <a:off x="551497" y="1533271"/>
          <a:ext cx="7720965" cy="442800"/>
        </a:xfrm>
        <a:prstGeom prst="roundRect">
          <a:avLst/>
        </a:prstGeom>
        <a:gradFill rotWithShape="0">
          <a:gsLst>
            <a:gs pos="0">
              <a:schemeClr val="dk2">
                <a:hueOff val="0"/>
                <a:satOff val="0"/>
                <a:lumOff val="0"/>
                <a:alphaOff val="0"/>
                <a:tint val="98000"/>
                <a:lumMod val="110000"/>
              </a:schemeClr>
            </a:gs>
            <a:gs pos="84000">
              <a:schemeClr val="dk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91834" tIns="0" rIns="291834" bIns="0" numCol="1" spcCol="1270" anchor="ctr" anchorCtr="0">
          <a:noAutofit/>
        </a:bodyPr>
        <a:lstStyle/>
        <a:p>
          <a:pPr lvl="0" algn="l" defTabSz="800100">
            <a:lnSpc>
              <a:spcPct val="90000"/>
            </a:lnSpc>
            <a:spcBef>
              <a:spcPct val="0"/>
            </a:spcBef>
            <a:spcAft>
              <a:spcPct val="35000"/>
            </a:spcAft>
          </a:pPr>
          <a:r>
            <a:rPr lang="en-US" sz="1800" kern="1200" dirty="0" smtClean="0"/>
            <a:t>Scope of psychology</a:t>
          </a:r>
          <a:endParaRPr lang="en-US" sz="1800" kern="1200" dirty="0">
            <a:latin typeface="Times New Roman" panose="02020603050405020304" pitchFamily="18" charset="0"/>
            <a:cs typeface="Times New Roman" panose="02020603050405020304" pitchFamily="18" charset="0"/>
          </a:endParaRPr>
        </a:p>
      </dsp:txBody>
      <dsp:txXfrm>
        <a:off x="573113" y="1554887"/>
        <a:ext cx="7677733" cy="399568"/>
      </dsp:txXfrm>
    </dsp:sp>
    <dsp:sp modelId="{E1DB3CD6-FFAD-45FA-9B86-93EAE5F895AE}">
      <dsp:nvSpPr>
        <dsp:cNvPr id="0" name=""/>
        <dsp:cNvSpPr/>
      </dsp:nvSpPr>
      <dsp:spPr>
        <a:xfrm>
          <a:off x="0" y="2831689"/>
          <a:ext cx="11029950" cy="378000"/>
        </a:xfrm>
        <a:prstGeom prst="rect">
          <a:avLst/>
        </a:prstGeom>
        <a:solidFill>
          <a:schemeClr val="lt2">
            <a:alpha val="90000"/>
            <a:hueOff val="0"/>
            <a:satOff val="0"/>
            <a:lumOff val="0"/>
            <a:alphaOff val="0"/>
          </a:schemeClr>
        </a:solidFill>
        <a:ln w="12700" cap="rnd" cmpd="sng" algn="ctr">
          <a:solidFill>
            <a:schemeClr val="dk2">
              <a:hueOff val="0"/>
              <a:satOff val="0"/>
              <a:lumOff val="0"/>
              <a:alphaOff val="0"/>
            </a:schemeClr>
          </a:solidFill>
          <a:prstDash val="solid"/>
        </a:ln>
        <a:effectLst>
          <a:outerShdw blurRad="38100" dist="25400" dir="5400000" rotWithShape="0">
            <a:srgbClr val="000000">
              <a:alpha val="5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859E69E-17A9-4D50-893C-D82479F8DEAE}">
      <dsp:nvSpPr>
        <dsp:cNvPr id="0" name=""/>
        <dsp:cNvSpPr/>
      </dsp:nvSpPr>
      <dsp:spPr>
        <a:xfrm>
          <a:off x="551497" y="2213671"/>
          <a:ext cx="7720965" cy="442800"/>
        </a:xfrm>
        <a:prstGeom prst="roundRect">
          <a:avLst/>
        </a:prstGeom>
        <a:gradFill rotWithShape="0">
          <a:gsLst>
            <a:gs pos="0">
              <a:schemeClr val="dk2">
                <a:hueOff val="0"/>
                <a:satOff val="0"/>
                <a:lumOff val="0"/>
                <a:alphaOff val="0"/>
                <a:tint val="98000"/>
                <a:lumMod val="110000"/>
              </a:schemeClr>
            </a:gs>
            <a:gs pos="84000">
              <a:schemeClr val="dk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91834" tIns="0" rIns="291834" bIns="0" numCol="1" spcCol="1270" anchor="ctr" anchorCtr="0">
          <a:noAutofit/>
        </a:bodyPr>
        <a:lstStyle/>
        <a:p>
          <a:pPr lvl="0" algn="l" defTabSz="800100">
            <a:lnSpc>
              <a:spcPct val="90000"/>
            </a:lnSpc>
            <a:spcBef>
              <a:spcPct val="0"/>
            </a:spcBef>
            <a:spcAft>
              <a:spcPct val="35000"/>
            </a:spcAft>
          </a:pPr>
          <a:r>
            <a:rPr lang="en-US" sz="1800" kern="1200" dirty="0" smtClean="0"/>
            <a:t>Goals of Psychology </a:t>
          </a:r>
          <a:endParaRPr lang="en-US" sz="1800" kern="1200" dirty="0">
            <a:latin typeface="Times New Roman" panose="02020603050405020304" pitchFamily="18" charset="0"/>
            <a:cs typeface="Times New Roman" panose="02020603050405020304" pitchFamily="18" charset="0"/>
          </a:endParaRPr>
        </a:p>
      </dsp:txBody>
      <dsp:txXfrm>
        <a:off x="573113" y="2235287"/>
        <a:ext cx="7677733" cy="399568"/>
      </dsp:txXfrm>
    </dsp:sp>
    <dsp:sp modelId="{7CAAC51C-7453-423E-B617-616C85050204}">
      <dsp:nvSpPr>
        <dsp:cNvPr id="0" name=""/>
        <dsp:cNvSpPr/>
      </dsp:nvSpPr>
      <dsp:spPr>
        <a:xfrm>
          <a:off x="0" y="3115471"/>
          <a:ext cx="11029950" cy="378000"/>
        </a:xfrm>
        <a:prstGeom prst="rect">
          <a:avLst/>
        </a:prstGeom>
        <a:solidFill>
          <a:schemeClr val="lt2">
            <a:alpha val="90000"/>
            <a:hueOff val="0"/>
            <a:satOff val="0"/>
            <a:lumOff val="0"/>
            <a:alphaOff val="0"/>
          </a:schemeClr>
        </a:solidFill>
        <a:ln w="12700" cap="rnd" cmpd="sng" algn="ctr">
          <a:solidFill>
            <a:schemeClr val="dk2">
              <a:hueOff val="0"/>
              <a:satOff val="0"/>
              <a:lumOff val="0"/>
              <a:alphaOff val="0"/>
            </a:schemeClr>
          </a:solidFill>
          <a:prstDash val="solid"/>
        </a:ln>
        <a:effectLst>
          <a:outerShdw blurRad="38100" dist="25400" dir="5400000" rotWithShape="0">
            <a:srgbClr val="000000">
              <a:alpha val="5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A6134E3F-8CB6-443B-80A3-03E69763C3ED}">
      <dsp:nvSpPr>
        <dsp:cNvPr id="0" name=""/>
        <dsp:cNvSpPr/>
      </dsp:nvSpPr>
      <dsp:spPr>
        <a:xfrm>
          <a:off x="551497" y="2894071"/>
          <a:ext cx="7720965" cy="442800"/>
        </a:xfrm>
        <a:prstGeom prst="roundRect">
          <a:avLst/>
        </a:prstGeom>
        <a:gradFill rotWithShape="0">
          <a:gsLst>
            <a:gs pos="0">
              <a:schemeClr val="dk2">
                <a:hueOff val="0"/>
                <a:satOff val="0"/>
                <a:lumOff val="0"/>
                <a:alphaOff val="0"/>
                <a:tint val="98000"/>
                <a:lumMod val="110000"/>
              </a:schemeClr>
            </a:gs>
            <a:gs pos="84000">
              <a:schemeClr val="dk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91834" tIns="0" rIns="291834" bIns="0" numCol="1" spcCol="1270" anchor="ctr" anchorCtr="0">
          <a:noAutofit/>
        </a:bodyPr>
        <a:lstStyle/>
        <a:p>
          <a:pPr lvl="0" algn="l" defTabSz="800100">
            <a:lnSpc>
              <a:spcPct val="90000"/>
            </a:lnSpc>
            <a:spcBef>
              <a:spcPct val="0"/>
            </a:spcBef>
            <a:spcAft>
              <a:spcPct val="35000"/>
            </a:spcAft>
          </a:pPr>
          <a:r>
            <a:rPr lang="en-US" sz="1800" kern="1200" dirty="0" smtClean="0"/>
            <a:t>Key debates in Psychology</a:t>
          </a:r>
          <a:endParaRPr lang="en-US" sz="1800" kern="1200" dirty="0"/>
        </a:p>
      </dsp:txBody>
      <dsp:txXfrm>
        <a:off x="573113" y="2915687"/>
        <a:ext cx="7677733" cy="399568"/>
      </dsp:txXfrm>
    </dsp:sp>
    <dsp:sp modelId="{FAFF4A89-949D-44B3-8525-D4219ACE39F8}">
      <dsp:nvSpPr>
        <dsp:cNvPr id="0" name=""/>
        <dsp:cNvSpPr/>
      </dsp:nvSpPr>
      <dsp:spPr>
        <a:xfrm>
          <a:off x="0" y="3795871"/>
          <a:ext cx="11029950" cy="378000"/>
        </a:xfrm>
        <a:prstGeom prst="rect">
          <a:avLst/>
        </a:prstGeom>
        <a:solidFill>
          <a:schemeClr val="lt2">
            <a:alpha val="90000"/>
            <a:hueOff val="0"/>
            <a:satOff val="0"/>
            <a:lumOff val="0"/>
            <a:alphaOff val="0"/>
          </a:schemeClr>
        </a:solidFill>
        <a:ln w="12700" cap="rnd" cmpd="sng" algn="ctr">
          <a:solidFill>
            <a:schemeClr val="dk2">
              <a:hueOff val="0"/>
              <a:satOff val="0"/>
              <a:lumOff val="0"/>
              <a:alphaOff val="0"/>
            </a:schemeClr>
          </a:solidFill>
          <a:prstDash val="solid"/>
        </a:ln>
        <a:effectLst>
          <a:outerShdw blurRad="38100" dist="25400" dir="5400000" rotWithShape="0">
            <a:srgbClr val="000000">
              <a:alpha val="5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488A1CF5-885B-4234-8DAF-48169FF17467}">
      <dsp:nvSpPr>
        <dsp:cNvPr id="0" name=""/>
        <dsp:cNvSpPr/>
      </dsp:nvSpPr>
      <dsp:spPr>
        <a:xfrm>
          <a:off x="551497" y="3574471"/>
          <a:ext cx="7720965" cy="442800"/>
        </a:xfrm>
        <a:prstGeom prst="roundRect">
          <a:avLst/>
        </a:prstGeom>
        <a:gradFill rotWithShape="0">
          <a:gsLst>
            <a:gs pos="0">
              <a:schemeClr val="dk2">
                <a:hueOff val="0"/>
                <a:satOff val="0"/>
                <a:lumOff val="0"/>
                <a:alphaOff val="0"/>
                <a:tint val="98000"/>
                <a:lumMod val="110000"/>
              </a:schemeClr>
            </a:gs>
            <a:gs pos="84000">
              <a:schemeClr val="dk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91834" tIns="0" rIns="291834" bIns="0" numCol="1" spcCol="1270" anchor="ctr" anchorCtr="0">
          <a:noAutofit/>
        </a:bodyPr>
        <a:lstStyle/>
        <a:p>
          <a:pPr lvl="0" algn="l" defTabSz="800100">
            <a:lnSpc>
              <a:spcPct val="90000"/>
            </a:lnSpc>
            <a:spcBef>
              <a:spcPct val="0"/>
            </a:spcBef>
            <a:spcAft>
              <a:spcPct val="35000"/>
            </a:spcAft>
          </a:pPr>
          <a:r>
            <a:rPr lang="en-US" sz="1800" kern="1200" dirty="0" smtClean="0"/>
            <a:t>Branches of Psychology</a:t>
          </a:r>
          <a:endParaRPr lang="en-US" sz="1800" kern="1200" dirty="0"/>
        </a:p>
      </dsp:txBody>
      <dsp:txXfrm>
        <a:off x="573113" y="3596087"/>
        <a:ext cx="7677733"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jpeg>
</file>

<file path=ppt/media/image2.png>
</file>

<file path=ppt/media/image20.jpeg>
</file>

<file path=ppt/media/image21.jpe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png>
</file>

<file path=ppt/media/image46.jpeg>
</file>

<file path=ppt/media/image47.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018B2F-05E2-4FE2-8B6E-FA6CC3A550A6}" type="datetimeFigureOut">
              <a:rPr lang="en-US" smtClean="0"/>
              <a:t>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4BC8A6-E735-4AFF-8A6E-173050BA4CE7}" type="slidenum">
              <a:rPr lang="en-US" smtClean="0"/>
              <a:t>‹#›</a:t>
            </a:fld>
            <a:endParaRPr lang="en-US"/>
          </a:p>
        </p:txBody>
      </p:sp>
    </p:spTree>
    <p:extLst>
      <p:ext uri="{BB962C8B-B14F-4D97-AF65-F5344CB8AC3E}">
        <p14:creationId xmlns:p14="http://schemas.microsoft.com/office/powerpoint/2010/main" val="418014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Empiricism:</a:t>
            </a:r>
            <a:r>
              <a:rPr lang="en-US" baseline="0" dirty="0" smtClean="0"/>
              <a:t> by John Locke </a:t>
            </a:r>
          </a:p>
          <a:p>
            <a:r>
              <a:rPr lang="en-US" baseline="0" dirty="0" smtClean="0"/>
              <a:t>Based on the claim that experience is the source of knowledge. (observation through senses i.e.: sight, hearing, taste, touch and smell)</a:t>
            </a:r>
            <a:endParaRPr lang="en-US" dirty="0" smtClean="0"/>
          </a:p>
          <a:p>
            <a:endParaRPr lang="en-US" dirty="0"/>
          </a:p>
        </p:txBody>
      </p:sp>
      <p:sp>
        <p:nvSpPr>
          <p:cNvPr id="4" name="Slide Number Placeholder 3"/>
          <p:cNvSpPr>
            <a:spLocks noGrp="1"/>
          </p:cNvSpPr>
          <p:nvPr>
            <p:ph type="sldNum" sz="quarter" idx="10"/>
          </p:nvPr>
        </p:nvSpPr>
        <p:spPr/>
        <p:txBody>
          <a:bodyPr/>
          <a:lstStyle/>
          <a:p>
            <a:fld id="{5A4BC8A6-E735-4AFF-8A6E-173050BA4CE7}" type="slidenum">
              <a:rPr lang="en-US" smtClean="0"/>
              <a:t>7</a:t>
            </a:fld>
            <a:endParaRPr lang="en-US"/>
          </a:p>
        </p:txBody>
      </p:sp>
    </p:spTree>
    <p:extLst>
      <p:ext uri="{BB962C8B-B14F-4D97-AF65-F5344CB8AC3E}">
        <p14:creationId xmlns:p14="http://schemas.microsoft.com/office/powerpoint/2010/main" val="3084754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4BC8A6-E735-4AFF-8A6E-173050BA4CE7}" type="slidenum">
              <a:rPr lang="en-US" smtClean="0"/>
              <a:t>45</a:t>
            </a:fld>
            <a:endParaRPr lang="en-US"/>
          </a:p>
        </p:txBody>
      </p:sp>
    </p:spTree>
    <p:extLst>
      <p:ext uri="{BB962C8B-B14F-4D97-AF65-F5344CB8AC3E}">
        <p14:creationId xmlns:p14="http://schemas.microsoft.com/office/powerpoint/2010/main" val="3413827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smtClean="0">
                <a:solidFill>
                  <a:srgbClr val="C00000"/>
                </a:solidFill>
                <a:latin typeface="+mn-lt"/>
                <a:ea typeface="+mn-ea"/>
                <a:cs typeface="Times New Roman" panose="02020603050405020304" pitchFamily="18" charset="0"/>
              </a:rPr>
              <a:t>Basic psychology: </a:t>
            </a:r>
            <a:r>
              <a:rPr lang="en-US" sz="1200" b="0" i="0" kern="1200" dirty="0" smtClean="0">
                <a:solidFill>
                  <a:schemeClr val="tx1"/>
                </a:solidFill>
                <a:effectLst/>
                <a:latin typeface="+mn-lt"/>
                <a:ea typeface="+mn-ea"/>
                <a:cs typeface="+mn-cs"/>
              </a:rPr>
              <a:t>purely theoretical, with the intent of increasing our understanding of certain phenomena or behavior but without seeking to solve or treat these problems.</a:t>
            </a:r>
          </a:p>
          <a:p>
            <a:pPr fontAlgn="base"/>
            <a:r>
              <a:rPr lang="en-US" sz="1200" b="0" i="0" kern="1200" dirty="0" err="1" smtClean="0">
                <a:solidFill>
                  <a:schemeClr val="tx1"/>
                </a:solidFill>
                <a:effectLst/>
                <a:latin typeface="+mn-lt"/>
                <a:ea typeface="+mn-ea"/>
                <a:cs typeface="+mn-cs"/>
              </a:rPr>
              <a:t>Eg</a:t>
            </a:r>
            <a:r>
              <a:rPr lang="en-US" sz="1200" b="0" i="0" kern="1200" dirty="0" smtClean="0">
                <a:solidFill>
                  <a:schemeClr val="tx1"/>
                </a:solidFill>
                <a:effectLst/>
                <a:latin typeface="+mn-lt"/>
                <a:ea typeface="+mn-ea"/>
                <a:cs typeface="+mn-cs"/>
              </a:rPr>
              <a:t>: A study looking at how caffeine consumption impacts the brain</a:t>
            </a:r>
          </a:p>
          <a:p>
            <a:pPr fontAlgn="base"/>
            <a:r>
              <a:rPr lang="en-US" sz="1200" b="0" i="0" kern="1200" dirty="0" smtClean="0">
                <a:solidFill>
                  <a:schemeClr val="tx1"/>
                </a:solidFill>
                <a:effectLst/>
                <a:latin typeface="+mn-lt"/>
                <a:ea typeface="+mn-ea"/>
                <a:cs typeface="+mn-cs"/>
              </a:rPr>
              <a:t>A study assessing whether men or women are more likely to be diagnosed with depression</a:t>
            </a:r>
          </a:p>
          <a:p>
            <a:pPr fontAlgn="base"/>
            <a:r>
              <a:rPr lang="en-US" sz="1200" b="0" i="0" kern="1200" dirty="0" smtClean="0">
                <a:solidFill>
                  <a:schemeClr val="tx1"/>
                </a:solidFill>
                <a:effectLst/>
                <a:latin typeface="+mn-lt"/>
                <a:ea typeface="+mn-ea"/>
                <a:cs typeface="+mn-cs"/>
              </a:rPr>
              <a:t>A study looking at how attachment styles among children of divorced parents compare to those raised by married parents</a:t>
            </a:r>
          </a:p>
          <a:p>
            <a:r>
              <a:rPr lang="en-US" sz="1200" b="0" i="0" kern="1200" dirty="0" smtClean="0">
                <a:solidFill>
                  <a:schemeClr val="tx1"/>
                </a:solidFill>
                <a:effectLst/>
                <a:latin typeface="+mn-lt"/>
                <a:ea typeface="+mn-ea"/>
                <a:cs typeface="+mn-cs"/>
              </a:rPr>
              <a:t>Applied psychology: involves taking known psychological theories and principles to solve problems being experienced within other areas or fields</a:t>
            </a:r>
          </a:p>
          <a:p>
            <a:r>
              <a:rPr lang="en-US" sz="1200" b="0" i="0" kern="1200" dirty="0" smtClean="0">
                <a:solidFill>
                  <a:schemeClr val="tx1"/>
                </a:solidFill>
                <a:effectLst/>
                <a:latin typeface="+mn-lt"/>
                <a:ea typeface="+mn-ea"/>
                <a:cs typeface="+mn-cs"/>
              </a:rPr>
              <a:t>Many psychological studies on addiction reveal that the main cause of addiction is the stress factor. </a:t>
            </a: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5A4BC8A6-E735-4AFF-8A6E-173050BA4CE7}" type="slidenum">
              <a:rPr lang="en-US" smtClean="0"/>
              <a:t>8</a:t>
            </a:fld>
            <a:endParaRPr lang="en-US"/>
          </a:p>
        </p:txBody>
      </p:sp>
    </p:spTree>
    <p:extLst>
      <p:ext uri="{BB962C8B-B14F-4D97-AF65-F5344CB8AC3E}">
        <p14:creationId xmlns:p14="http://schemas.microsoft.com/office/powerpoint/2010/main" val="370964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a:t>
            </a:r>
            <a:r>
              <a:rPr lang="en-US" baseline="0" dirty="0" smtClean="0"/>
              <a:t> </a:t>
            </a:r>
            <a:r>
              <a:rPr lang="en-US" dirty="0" smtClean="0"/>
              <a:t>Child </a:t>
            </a:r>
            <a:r>
              <a:rPr lang="en-US" dirty="0" smtClean="0"/>
              <a:t>showing </a:t>
            </a:r>
            <a:r>
              <a:rPr lang="en-US" dirty="0" smtClean="0"/>
              <a:t>tantrums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A4BC8A6-E735-4AFF-8A6E-173050BA4CE7}" type="slidenum">
              <a:rPr lang="en-US" smtClean="0"/>
              <a:t>10</a:t>
            </a:fld>
            <a:endParaRPr lang="en-US"/>
          </a:p>
        </p:txBody>
      </p:sp>
    </p:spTree>
    <p:extLst>
      <p:ext uri="{BB962C8B-B14F-4D97-AF65-F5344CB8AC3E}">
        <p14:creationId xmlns:p14="http://schemas.microsoft.com/office/powerpoint/2010/main" val="824500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5A4BC8A6-E735-4AFF-8A6E-173050BA4CE7}" type="slidenum">
              <a:rPr lang="en-US" smtClean="0"/>
              <a:t>15</a:t>
            </a:fld>
            <a:endParaRPr lang="en-US"/>
          </a:p>
        </p:txBody>
      </p:sp>
    </p:spTree>
    <p:extLst>
      <p:ext uri="{BB962C8B-B14F-4D97-AF65-F5344CB8AC3E}">
        <p14:creationId xmlns:p14="http://schemas.microsoft.com/office/powerpoint/2010/main" val="1846212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4BC8A6-E735-4AFF-8A6E-173050BA4CE7}" type="slidenum">
              <a:rPr lang="en-US" smtClean="0"/>
              <a:t>16</a:t>
            </a:fld>
            <a:endParaRPr lang="en-US"/>
          </a:p>
        </p:txBody>
      </p:sp>
    </p:spTree>
    <p:extLst>
      <p:ext uri="{BB962C8B-B14F-4D97-AF65-F5344CB8AC3E}">
        <p14:creationId xmlns:p14="http://schemas.microsoft.com/office/powerpoint/2010/main" val="3620565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4BC8A6-E735-4AFF-8A6E-173050BA4CE7}" type="slidenum">
              <a:rPr lang="en-US" smtClean="0"/>
              <a:t>31</a:t>
            </a:fld>
            <a:endParaRPr lang="en-US"/>
          </a:p>
        </p:txBody>
      </p:sp>
    </p:spTree>
    <p:extLst>
      <p:ext uri="{BB962C8B-B14F-4D97-AF65-F5344CB8AC3E}">
        <p14:creationId xmlns:p14="http://schemas.microsoft.com/office/powerpoint/2010/main" val="39519664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https://www.britannica.com/science/Gestalt-psychology</a:t>
            </a:r>
          </a:p>
          <a:p>
            <a:endParaRPr lang="en-US" dirty="0"/>
          </a:p>
        </p:txBody>
      </p:sp>
      <p:sp>
        <p:nvSpPr>
          <p:cNvPr id="4" name="Slide Number Placeholder 3"/>
          <p:cNvSpPr>
            <a:spLocks noGrp="1"/>
          </p:cNvSpPr>
          <p:nvPr>
            <p:ph type="sldNum" sz="quarter" idx="10"/>
          </p:nvPr>
        </p:nvSpPr>
        <p:spPr/>
        <p:txBody>
          <a:bodyPr/>
          <a:lstStyle/>
          <a:p>
            <a:fld id="{5A4BC8A6-E735-4AFF-8A6E-173050BA4CE7}" type="slidenum">
              <a:rPr lang="en-US" smtClean="0"/>
              <a:t>37</a:t>
            </a:fld>
            <a:endParaRPr lang="en-US"/>
          </a:p>
        </p:txBody>
      </p:sp>
    </p:spTree>
    <p:extLst>
      <p:ext uri="{BB962C8B-B14F-4D97-AF65-F5344CB8AC3E}">
        <p14:creationId xmlns:p14="http://schemas.microsoft.com/office/powerpoint/2010/main" val="2664409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4BC8A6-E735-4AFF-8A6E-173050BA4CE7}" type="slidenum">
              <a:rPr lang="en-US" smtClean="0"/>
              <a:t>42</a:t>
            </a:fld>
            <a:endParaRPr lang="en-US"/>
          </a:p>
        </p:txBody>
      </p:sp>
    </p:spTree>
    <p:extLst>
      <p:ext uri="{BB962C8B-B14F-4D97-AF65-F5344CB8AC3E}">
        <p14:creationId xmlns:p14="http://schemas.microsoft.com/office/powerpoint/2010/main" val="31855267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4BC8A6-E735-4AFF-8A6E-173050BA4CE7}" type="slidenum">
              <a:rPr lang="en-US" smtClean="0"/>
              <a:t>44</a:t>
            </a:fld>
            <a:endParaRPr lang="en-US"/>
          </a:p>
        </p:txBody>
      </p:sp>
    </p:spTree>
    <p:extLst>
      <p:ext uri="{BB962C8B-B14F-4D97-AF65-F5344CB8AC3E}">
        <p14:creationId xmlns:p14="http://schemas.microsoft.com/office/powerpoint/2010/main" val="16018852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C3BB8C79-5995-45E9-A294-47854D8292EA}" type="datetimeFigureOut">
              <a:rPr lang="en-US" smtClean="0"/>
              <a:t>2/8/2022</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E0382D21-72CA-40A0-A442-841AC05F9A87}" type="slidenum">
              <a:rPr lang="en-US" smtClean="0"/>
              <a:t>‹#›</a:t>
            </a:fld>
            <a:endParaRPr lang="en-US"/>
          </a:p>
        </p:txBody>
      </p:sp>
    </p:spTree>
    <p:extLst>
      <p:ext uri="{BB962C8B-B14F-4D97-AF65-F5344CB8AC3E}">
        <p14:creationId xmlns:p14="http://schemas.microsoft.com/office/powerpoint/2010/main" val="1079751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3BB8C79-5995-45E9-A294-47854D8292EA}" type="datetimeFigureOut">
              <a:rPr lang="en-US" smtClean="0"/>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382D21-72CA-40A0-A442-841AC05F9A87}" type="slidenum">
              <a:rPr lang="en-US" smtClean="0"/>
              <a:t>‹#›</a:t>
            </a:fld>
            <a:endParaRPr lang="en-US"/>
          </a:p>
        </p:txBody>
      </p:sp>
    </p:spTree>
    <p:extLst>
      <p:ext uri="{BB962C8B-B14F-4D97-AF65-F5344CB8AC3E}">
        <p14:creationId xmlns:p14="http://schemas.microsoft.com/office/powerpoint/2010/main" val="850221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C3BB8C79-5995-45E9-A294-47854D8292EA}" type="datetimeFigureOut">
              <a:rPr lang="en-US" smtClean="0"/>
              <a:t>2/8/2022</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E0382D21-72CA-40A0-A442-841AC05F9A87}" type="slidenum">
              <a:rPr lang="en-US" smtClean="0"/>
              <a:t>‹#›</a:t>
            </a:fld>
            <a:endParaRPr lang="en-US"/>
          </a:p>
        </p:txBody>
      </p:sp>
    </p:spTree>
    <p:extLst>
      <p:ext uri="{BB962C8B-B14F-4D97-AF65-F5344CB8AC3E}">
        <p14:creationId xmlns:p14="http://schemas.microsoft.com/office/powerpoint/2010/main" val="1223720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3BB8C79-5995-45E9-A294-47854D8292EA}" type="datetimeFigureOut">
              <a:rPr lang="en-US" smtClean="0"/>
              <a:t>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E0382D21-72CA-40A0-A442-841AC05F9A87}" type="slidenum">
              <a:rPr lang="en-US" smtClean="0"/>
              <a:t>‹#›</a:t>
            </a:fld>
            <a:endParaRPr lang="en-US"/>
          </a:p>
        </p:txBody>
      </p:sp>
    </p:spTree>
    <p:extLst>
      <p:ext uri="{BB962C8B-B14F-4D97-AF65-F5344CB8AC3E}">
        <p14:creationId xmlns:p14="http://schemas.microsoft.com/office/powerpoint/2010/main" val="3966661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C3BB8C79-5995-45E9-A294-47854D8292EA}" type="datetimeFigureOut">
              <a:rPr lang="en-US" smtClean="0"/>
              <a:t>2/8/2022</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E0382D21-72CA-40A0-A442-841AC05F9A87}" type="slidenum">
              <a:rPr lang="en-US" smtClean="0"/>
              <a:t>‹#›</a:t>
            </a:fld>
            <a:endParaRPr lang="en-US"/>
          </a:p>
        </p:txBody>
      </p:sp>
    </p:spTree>
    <p:extLst>
      <p:ext uri="{BB962C8B-B14F-4D97-AF65-F5344CB8AC3E}">
        <p14:creationId xmlns:p14="http://schemas.microsoft.com/office/powerpoint/2010/main" val="742388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3BB8C79-5995-45E9-A294-47854D8292EA}" type="datetimeFigureOut">
              <a:rPr lang="en-US" smtClean="0"/>
              <a:t>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382D21-72CA-40A0-A442-841AC05F9A87}" type="slidenum">
              <a:rPr lang="en-US" smtClean="0"/>
              <a:t>‹#›</a:t>
            </a:fld>
            <a:endParaRPr lang="en-US"/>
          </a:p>
        </p:txBody>
      </p:sp>
    </p:spTree>
    <p:extLst>
      <p:ext uri="{BB962C8B-B14F-4D97-AF65-F5344CB8AC3E}">
        <p14:creationId xmlns:p14="http://schemas.microsoft.com/office/powerpoint/2010/main" val="1856132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3BB8C79-5995-45E9-A294-47854D8292EA}" type="datetimeFigureOut">
              <a:rPr lang="en-US" smtClean="0"/>
              <a:t>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382D21-72CA-40A0-A442-841AC05F9A87}" type="slidenum">
              <a:rPr lang="en-US" smtClean="0"/>
              <a:t>‹#›</a:t>
            </a:fld>
            <a:endParaRPr lang="en-US"/>
          </a:p>
        </p:txBody>
      </p:sp>
    </p:spTree>
    <p:extLst>
      <p:ext uri="{BB962C8B-B14F-4D97-AF65-F5344CB8AC3E}">
        <p14:creationId xmlns:p14="http://schemas.microsoft.com/office/powerpoint/2010/main" val="2603722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3BB8C79-5995-45E9-A294-47854D8292EA}" type="datetimeFigureOut">
              <a:rPr lang="en-US" smtClean="0"/>
              <a:t>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382D21-72CA-40A0-A442-841AC05F9A87}" type="slidenum">
              <a:rPr lang="en-US" smtClean="0"/>
              <a:t>‹#›</a:t>
            </a:fld>
            <a:endParaRPr lang="en-US"/>
          </a:p>
        </p:txBody>
      </p:sp>
    </p:spTree>
    <p:extLst>
      <p:ext uri="{BB962C8B-B14F-4D97-AF65-F5344CB8AC3E}">
        <p14:creationId xmlns:p14="http://schemas.microsoft.com/office/powerpoint/2010/main" val="18318184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BB8C79-5995-45E9-A294-47854D8292EA}" type="datetimeFigureOut">
              <a:rPr lang="en-US" smtClean="0"/>
              <a:t>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382D21-72CA-40A0-A442-841AC05F9A87}" type="slidenum">
              <a:rPr lang="en-US" smtClean="0"/>
              <a:t>‹#›</a:t>
            </a:fld>
            <a:endParaRPr lang="en-US"/>
          </a:p>
        </p:txBody>
      </p:sp>
    </p:spTree>
    <p:extLst>
      <p:ext uri="{BB962C8B-B14F-4D97-AF65-F5344CB8AC3E}">
        <p14:creationId xmlns:p14="http://schemas.microsoft.com/office/powerpoint/2010/main" val="749371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C3BB8C79-5995-45E9-A294-47854D8292EA}" type="datetimeFigureOut">
              <a:rPr lang="en-US" smtClean="0"/>
              <a:t>2/8/2022</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E0382D21-72CA-40A0-A442-841AC05F9A87}" type="slidenum">
              <a:rPr lang="en-US" smtClean="0"/>
              <a:t>‹#›</a:t>
            </a:fld>
            <a:endParaRPr lang="en-US"/>
          </a:p>
        </p:txBody>
      </p:sp>
    </p:spTree>
    <p:extLst>
      <p:ext uri="{BB962C8B-B14F-4D97-AF65-F5344CB8AC3E}">
        <p14:creationId xmlns:p14="http://schemas.microsoft.com/office/powerpoint/2010/main" val="1808862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3BB8C79-5995-45E9-A294-47854D8292EA}" type="datetimeFigureOut">
              <a:rPr lang="en-US" smtClean="0"/>
              <a:t>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382D21-72CA-40A0-A442-841AC05F9A87}" type="slidenum">
              <a:rPr lang="en-US" smtClean="0"/>
              <a:t>‹#›</a:t>
            </a:fld>
            <a:endParaRPr lang="en-US"/>
          </a:p>
        </p:txBody>
      </p:sp>
    </p:spTree>
    <p:extLst>
      <p:ext uri="{BB962C8B-B14F-4D97-AF65-F5344CB8AC3E}">
        <p14:creationId xmlns:p14="http://schemas.microsoft.com/office/powerpoint/2010/main" val="2629693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C3BB8C79-5995-45E9-A294-47854D8292EA}" type="datetimeFigureOut">
              <a:rPr lang="en-US" smtClean="0"/>
              <a:t>2/8/2022</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E0382D21-72CA-40A0-A442-841AC05F9A87}"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61187870"/>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2.xml"/><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youtube.com/watch?v=vo4pMVb0R6M"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3.wdp"/></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image" Target="../media/image4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Introduction to psychology (WEEK 1)</a:t>
            </a:r>
            <a:endParaRPr lang="en-US" dirty="0"/>
          </a:p>
        </p:txBody>
      </p:sp>
      <p:sp>
        <p:nvSpPr>
          <p:cNvPr id="4" name="Rectangle 3"/>
          <p:cNvSpPr/>
          <p:nvPr/>
        </p:nvSpPr>
        <p:spPr>
          <a:xfrm>
            <a:off x="695494" y="4963789"/>
            <a:ext cx="6096000" cy="1754326"/>
          </a:xfrm>
          <a:prstGeom prst="rect">
            <a:avLst/>
          </a:prstGeom>
        </p:spPr>
        <p:txBody>
          <a:bodyPr>
            <a:spAutoFit/>
          </a:bodyPr>
          <a:lstStyle/>
          <a:p>
            <a:r>
              <a:rPr lang="en-US" dirty="0">
                <a:solidFill>
                  <a:schemeClr val="bg1"/>
                </a:solidFill>
              </a:rPr>
              <a:t>BY: AQSA FAYYAZ </a:t>
            </a:r>
          </a:p>
          <a:p>
            <a:r>
              <a:rPr lang="en-US" dirty="0">
                <a:solidFill>
                  <a:schemeClr val="bg1"/>
                </a:solidFill>
              </a:rPr>
              <a:t>LECTURER </a:t>
            </a:r>
            <a:endParaRPr lang="en-US" dirty="0" smtClean="0">
              <a:solidFill>
                <a:schemeClr val="bg1"/>
              </a:solidFill>
            </a:endParaRPr>
          </a:p>
          <a:p>
            <a:r>
              <a:rPr lang="en-US" dirty="0" smtClean="0">
                <a:solidFill>
                  <a:schemeClr val="bg1"/>
                </a:solidFill>
              </a:rPr>
              <a:t>(</a:t>
            </a:r>
            <a:r>
              <a:rPr lang="en-US" dirty="0">
                <a:solidFill>
                  <a:schemeClr val="bg1"/>
                </a:solidFill>
              </a:rPr>
              <a:t>SCIENCE AND </a:t>
            </a:r>
            <a:r>
              <a:rPr lang="en-US" dirty="0" smtClean="0">
                <a:solidFill>
                  <a:schemeClr val="bg1"/>
                </a:solidFill>
              </a:rPr>
              <a:t>HUMANITIES)</a:t>
            </a:r>
          </a:p>
          <a:p>
            <a:endParaRPr lang="en-US" dirty="0" smtClean="0">
              <a:solidFill>
                <a:schemeClr val="bg1"/>
              </a:solidFill>
            </a:endParaRPr>
          </a:p>
          <a:p>
            <a:r>
              <a:rPr lang="en-US" dirty="0">
                <a:solidFill>
                  <a:schemeClr val="bg1"/>
                </a:solidFill>
              </a:rPr>
              <a:t>FAST - National University of Computer &amp; Emerging Sciences</a:t>
            </a:r>
          </a:p>
          <a:p>
            <a:endParaRPr lang="en-US" dirty="0"/>
          </a:p>
        </p:txBody>
      </p:sp>
    </p:spTree>
    <p:extLst>
      <p:ext uri="{BB962C8B-B14F-4D97-AF65-F5344CB8AC3E}">
        <p14:creationId xmlns:p14="http://schemas.microsoft.com/office/powerpoint/2010/main" val="23890766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 </a:t>
            </a:r>
            <a:r>
              <a:rPr lang="en-US" dirty="0"/>
              <a:t>of Psychology </a:t>
            </a:r>
          </a:p>
        </p:txBody>
      </p:sp>
      <p:sp>
        <p:nvSpPr>
          <p:cNvPr id="6" name="Rectangle 5"/>
          <p:cNvSpPr/>
          <p:nvPr/>
        </p:nvSpPr>
        <p:spPr>
          <a:xfrm>
            <a:off x="581192" y="3192249"/>
            <a:ext cx="1717288" cy="31713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latin typeface="+mj-lt"/>
                <a:cs typeface="Times New Roman" panose="02020603050405020304" pitchFamily="18" charset="0"/>
              </a:rPr>
              <a:t>TO DESCRIBE</a:t>
            </a:r>
            <a:endParaRPr lang="en-US" dirty="0">
              <a:latin typeface="+mj-lt"/>
            </a:endParaRPr>
          </a:p>
          <a:p>
            <a:r>
              <a:rPr lang="en-US" b="1" dirty="0" smtClean="0">
                <a:latin typeface="+mj-lt"/>
                <a:cs typeface="Times New Roman" panose="02020603050405020304" pitchFamily="18" charset="0"/>
              </a:rPr>
              <a:t>(</a:t>
            </a:r>
            <a:r>
              <a:rPr lang="en-US" b="1" dirty="0">
                <a:solidFill>
                  <a:srgbClr val="FF0000"/>
                </a:solidFill>
                <a:latin typeface="+mj-lt"/>
                <a:cs typeface="Times New Roman" panose="02020603050405020304" pitchFamily="18" charset="0"/>
              </a:rPr>
              <a:t>What</a:t>
            </a:r>
            <a:r>
              <a:rPr lang="en-US" b="1" dirty="0">
                <a:latin typeface="+mj-lt"/>
                <a:cs typeface="Times New Roman" panose="02020603050405020304" pitchFamily="18" charset="0"/>
              </a:rPr>
              <a:t> is Happening</a:t>
            </a:r>
            <a:r>
              <a:rPr lang="en-US" b="1" dirty="0" smtClean="0">
                <a:latin typeface="+mj-lt"/>
                <a:cs typeface="Times New Roman" panose="02020603050405020304" pitchFamily="18" charset="0"/>
              </a:rPr>
              <a:t>?)</a:t>
            </a:r>
          </a:p>
          <a:p>
            <a:r>
              <a:rPr lang="en-US" b="1" dirty="0" smtClean="0">
                <a:latin typeface="+mj-lt"/>
                <a:cs typeface="Times New Roman" panose="02020603050405020304" pitchFamily="18" charset="0"/>
              </a:rPr>
              <a:t> </a:t>
            </a:r>
          </a:p>
          <a:p>
            <a:r>
              <a:rPr lang="en-US" dirty="0" smtClean="0">
                <a:latin typeface="+mj-lt"/>
                <a:cs typeface="Times New Roman" panose="02020603050405020304" pitchFamily="18" charset="0"/>
              </a:rPr>
              <a:t>- </a:t>
            </a:r>
            <a:r>
              <a:rPr lang="en-US" dirty="0">
                <a:latin typeface="+mj-lt"/>
                <a:cs typeface="Times New Roman" panose="02020603050405020304" pitchFamily="18" charset="0"/>
              </a:rPr>
              <a:t>Observing a behavior and taking note of everything that is happening. </a:t>
            </a:r>
          </a:p>
        </p:txBody>
      </p:sp>
      <p:sp>
        <p:nvSpPr>
          <p:cNvPr id="7" name="Rectangle 6"/>
          <p:cNvSpPr/>
          <p:nvPr/>
        </p:nvSpPr>
        <p:spPr>
          <a:xfrm>
            <a:off x="3671696" y="3192250"/>
            <a:ext cx="1717288" cy="31713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cs typeface="Times New Roman" panose="02020603050405020304" pitchFamily="18" charset="0"/>
              </a:rPr>
              <a:t>TO EXPLAIN (</a:t>
            </a:r>
            <a:r>
              <a:rPr lang="en-US" b="1" dirty="0">
                <a:solidFill>
                  <a:srgbClr val="FF0000"/>
                </a:solidFill>
                <a:latin typeface="+mj-lt"/>
                <a:cs typeface="Times New Roman" panose="02020603050405020304" pitchFamily="18" charset="0"/>
              </a:rPr>
              <a:t>Why</a:t>
            </a:r>
            <a:r>
              <a:rPr lang="en-US" b="1" dirty="0">
                <a:latin typeface="+mj-lt"/>
                <a:cs typeface="Times New Roman" panose="02020603050405020304" pitchFamily="18" charset="0"/>
              </a:rPr>
              <a:t> is it happening</a:t>
            </a:r>
            <a:r>
              <a:rPr lang="en-US" b="1" dirty="0" smtClean="0">
                <a:latin typeface="+mj-lt"/>
                <a:cs typeface="Times New Roman" panose="02020603050405020304" pitchFamily="18" charset="0"/>
              </a:rPr>
              <a:t>?)</a:t>
            </a:r>
          </a:p>
          <a:p>
            <a:pPr algn="ctr"/>
            <a:endParaRPr lang="en-US" b="1" dirty="0" smtClean="0">
              <a:latin typeface="+mj-lt"/>
              <a:cs typeface="Times New Roman" panose="02020603050405020304" pitchFamily="18" charset="0"/>
            </a:endParaRPr>
          </a:p>
          <a:p>
            <a:pPr algn="ctr"/>
            <a:r>
              <a:rPr lang="en-US" b="1" dirty="0" smtClean="0">
                <a:latin typeface="+mj-lt"/>
                <a:cs typeface="Times New Roman" panose="02020603050405020304" pitchFamily="18" charset="0"/>
              </a:rPr>
              <a:t> </a:t>
            </a:r>
            <a:r>
              <a:rPr lang="en-US" dirty="0">
                <a:latin typeface="+mj-lt"/>
                <a:cs typeface="Times New Roman" panose="02020603050405020304" pitchFamily="18" charset="0"/>
              </a:rPr>
              <a:t>-Behavior is being understood by explaining it.</a:t>
            </a:r>
            <a:endParaRPr lang="en-US" dirty="0">
              <a:latin typeface="+mj-lt"/>
            </a:endParaRPr>
          </a:p>
        </p:txBody>
      </p:sp>
      <p:sp>
        <p:nvSpPr>
          <p:cNvPr id="8" name="Rectangle 7"/>
          <p:cNvSpPr/>
          <p:nvPr/>
        </p:nvSpPr>
        <p:spPr>
          <a:xfrm>
            <a:off x="6765670" y="3192252"/>
            <a:ext cx="1717288" cy="31713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latin typeface="+mj-lt"/>
                <a:cs typeface="Times New Roman" panose="02020603050405020304" pitchFamily="18" charset="0"/>
              </a:rPr>
              <a:t>TO PREDICT (</a:t>
            </a:r>
            <a:r>
              <a:rPr lang="en-US" b="1" dirty="0">
                <a:solidFill>
                  <a:srgbClr val="FF0000"/>
                </a:solidFill>
                <a:latin typeface="+mj-lt"/>
                <a:cs typeface="Times New Roman" panose="02020603050405020304" pitchFamily="18" charset="0"/>
              </a:rPr>
              <a:t>Will</a:t>
            </a:r>
            <a:r>
              <a:rPr lang="en-US" b="1" dirty="0">
                <a:latin typeface="+mj-lt"/>
                <a:cs typeface="Times New Roman" panose="02020603050405020304" pitchFamily="18" charset="0"/>
              </a:rPr>
              <a:t> it happen again?) </a:t>
            </a:r>
            <a:endParaRPr lang="en-US" b="1" dirty="0" smtClean="0">
              <a:latin typeface="+mj-lt"/>
              <a:cs typeface="Times New Roman" panose="02020603050405020304" pitchFamily="18" charset="0"/>
            </a:endParaRPr>
          </a:p>
          <a:p>
            <a:endParaRPr lang="en-US" b="1" dirty="0" smtClean="0">
              <a:latin typeface="+mj-lt"/>
              <a:cs typeface="Times New Roman" panose="02020603050405020304" pitchFamily="18" charset="0"/>
            </a:endParaRPr>
          </a:p>
          <a:p>
            <a:r>
              <a:rPr lang="en-US" dirty="0" smtClean="0">
                <a:latin typeface="+mj-lt"/>
                <a:cs typeface="Times New Roman" panose="02020603050405020304" pitchFamily="18" charset="0"/>
              </a:rPr>
              <a:t>-</a:t>
            </a:r>
            <a:r>
              <a:rPr lang="en-US" dirty="0">
                <a:latin typeface="+mj-lt"/>
                <a:cs typeface="Times New Roman" panose="02020603050405020304" pitchFamily="18" charset="0"/>
              </a:rPr>
              <a:t>Determining what will happen in the future </a:t>
            </a:r>
          </a:p>
        </p:txBody>
      </p:sp>
      <p:sp>
        <p:nvSpPr>
          <p:cNvPr id="9" name="Rectangle 8"/>
          <p:cNvSpPr/>
          <p:nvPr/>
        </p:nvSpPr>
        <p:spPr>
          <a:xfrm>
            <a:off x="9893520" y="3192252"/>
            <a:ext cx="1717288" cy="31713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latin typeface="+mj-lt"/>
                <a:cs typeface="Times New Roman" panose="02020603050405020304" pitchFamily="18" charset="0"/>
              </a:rPr>
              <a:t>TO CONTROL (</a:t>
            </a:r>
            <a:r>
              <a:rPr lang="en-US" b="1" dirty="0">
                <a:solidFill>
                  <a:srgbClr val="FF0000"/>
                </a:solidFill>
                <a:latin typeface="+mj-lt"/>
                <a:cs typeface="Times New Roman" panose="02020603050405020304" pitchFamily="18" charset="0"/>
              </a:rPr>
              <a:t>How</a:t>
            </a:r>
            <a:r>
              <a:rPr lang="en-US" b="1" dirty="0">
                <a:latin typeface="+mj-lt"/>
                <a:cs typeface="Times New Roman" panose="02020603050405020304" pitchFamily="18" charset="0"/>
              </a:rPr>
              <a:t> can it be changed?) </a:t>
            </a:r>
            <a:endParaRPr lang="en-US" b="1" dirty="0" smtClean="0">
              <a:latin typeface="+mj-lt"/>
              <a:cs typeface="Times New Roman" panose="02020603050405020304" pitchFamily="18" charset="0"/>
            </a:endParaRPr>
          </a:p>
          <a:p>
            <a:endParaRPr lang="en-US" b="1" dirty="0">
              <a:latin typeface="+mj-lt"/>
              <a:cs typeface="Times New Roman" panose="02020603050405020304" pitchFamily="18" charset="0"/>
            </a:endParaRPr>
          </a:p>
          <a:p>
            <a:r>
              <a:rPr lang="en-US" dirty="0" smtClean="0">
                <a:latin typeface="+mj-lt"/>
                <a:cs typeface="Times New Roman" panose="02020603050405020304" pitchFamily="18" charset="0"/>
              </a:rPr>
              <a:t>-</a:t>
            </a:r>
            <a:r>
              <a:rPr lang="en-US" dirty="0">
                <a:latin typeface="+mj-lt"/>
                <a:cs typeface="Times New Roman" panose="02020603050405020304" pitchFamily="18" charset="0"/>
              </a:rPr>
              <a:t>To change a behavior from an undesirable one to a desirable one. </a:t>
            </a:r>
          </a:p>
        </p:txBody>
      </p:sp>
      <p:pic>
        <p:nvPicPr>
          <p:cNvPr id="15" name="Picture 14"/>
          <p:cNvPicPr>
            <a:picLocks noChangeAspect="1"/>
          </p:cNvPicPr>
          <p:nvPr/>
        </p:nvPicPr>
        <p:blipFill>
          <a:blip r:embed="rId3"/>
          <a:stretch>
            <a:fillRect/>
          </a:stretch>
        </p:blipFill>
        <p:spPr>
          <a:xfrm>
            <a:off x="3538592" y="1973766"/>
            <a:ext cx="1849833" cy="1235091"/>
          </a:xfrm>
          <a:prstGeom prst="ellipse">
            <a:avLst/>
          </a:prstGeom>
          <a:ln>
            <a:noFill/>
          </a:ln>
          <a:effectLst>
            <a:softEdge rad="112500"/>
          </a:effectLst>
        </p:spPr>
      </p:pic>
      <p:pic>
        <p:nvPicPr>
          <p:cNvPr id="16" name="Picture 15"/>
          <p:cNvPicPr>
            <a:picLocks noChangeAspect="1"/>
          </p:cNvPicPr>
          <p:nvPr/>
        </p:nvPicPr>
        <p:blipFill>
          <a:blip r:embed="rId4"/>
          <a:stretch>
            <a:fillRect/>
          </a:stretch>
        </p:blipFill>
        <p:spPr>
          <a:xfrm>
            <a:off x="512670" y="1878863"/>
            <a:ext cx="1854331" cy="1329996"/>
          </a:xfrm>
          <a:prstGeom prst="ellipse">
            <a:avLst/>
          </a:prstGeom>
          <a:ln>
            <a:noFill/>
          </a:ln>
          <a:effectLst>
            <a:softEdge rad="112500"/>
          </a:effectLst>
        </p:spPr>
      </p:pic>
      <p:pic>
        <p:nvPicPr>
          <p:cNvPr id="17" name="Picture 16"/>
          <p:cNvPicPr>
            <a:picLocks noChangeAspect="1"/>
          </p:cNvPicPr>
          <p:nvPr/>
        </p:nvPicPr>
        <p:blipFill>
          <a:blip r:embed="rId5"/>
          <a:stretch>
            <a:fillRect/>
          </a:stretch>
        </p:blipFill>
        <p:spPr>
          <a:xfrm>
            <a:off x="6765670" y="1878862"/>
            <a:ext cx="1935637" cy="1313389"/>
          </a:xfrm>
          <a:prstGeom prst="ellipse">
            <a:avLst/>
          </a:prstGeom>
          <a:ln>
            <a:noFill/>
          </a:ln>
          <a:effectLst>
            <a:softEdge rad="112500"/>
          </a:effectLst>
        </p:spPr>
      </p:pic>
      <p:pic>
        <p:nvPicPr>
          <p:cNvPr id="19" name="Picture 18"/>
          <p:cNvPicPr>
            <a:picLocks noChangeAspect="1"/>
          </p:cNvPicPr>
          <p:nvPr/>
        </p:nvPicPr>
        <p:blipFill>
          <a:blip r:embed="rId6"/>
          <a:stretch>
            <a:fillRect/>
          </a:stretch>
        </p:blipFill>
        <p:spPr>
          <a:xfrm>
            <a:off x="9893520" y="1872616"/>
            <a:ext cx="1717288" cy="1325880"/>
          </a:xfrm>
          <a:prstGeom prst="ellipse">
            <a:avLst/>
          </a:prstGeom>
          <a:ln>
            <a:noFill/>
          </a:ln>
          <a:effectLst>
            <a:softEdge rad="112500"/>
          </a:effectLst>
        </p:spPr>
      </p:pic>
    </p:spTree>
    <p:extLst>
      <p:ext uri="{BB962C8B-B14F-4D97-AF65-F5344CB8AC3E}">
        <p14:creationId xmlns:p14="http://schemas.microsoft.com/office/powerpoint/2010/main" val="148390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a:xfrm>
            <a:off x="581192" y="2180496"/>
            <a:ext cx="11029615" cy="4220304"/>
          </a:xfrm>
        </p:spPr>
        <p:txBody>
          <a:bodyPr>
            <a:normAutofit/>
          </a:bodyPr>
          <a:lstStyle/>
          <a:p>
            <a:r>
              <a:rPr lang="en-US" sz="2400" dirty="0">
                <a:solidFill>
                  <a:schemeClr val="tx1"/>
                </a:solidFill>
              </a:rPr>
              <a:t>To describe what is an organism doing?</a:t>
            </a:r>
          </a:p>
          <a:p>
            <a:endParaRPr lang="en-US" sz="2400" dirty="0">
              <a:solidFill>
                <a:schemeClr val="tx1"/>
              </a:solidFill>
            </a:endParaRPr>
          </a:p>
          <a:p>
            <a:r>
              <a:rPr lang="en-US" sz="2400" dirty="0">
                <a:solidFill>
                  <a:schemeClr val="tx1"/>
                </a:solidFill>
              </a:rPr>
              <a:t>To explain and understand why organism behave </a:t>
            </a:r>
            <a:r>
              <a:rPr lang="en-US" sz="2400" dirty="0" smtClean="0">
                <a:solidFill>
                  <a:schemeClr val="tx1"/>
                </a:solidFill>
              </a:rPr>
              <a:t>in certain ways?</a:t>
            </a:r>
            <a:endParaRPr lang="en-US" sz="2400" dirty="0">
              <a:solidFill>
                <a:schemeClr val="tx1"/>
              </a:solidFill>
            </a:endParaRPr>
          </a:p>
          <a:p>
            <a:endParaRPr lang="en-US" sz="2400" dirty="0">
              <a:solidFill>
                <a:schemeClr val="tx1"/>
              </a:solidFill>
            </a:endParaRPr>
          </a:p>
          <a:p>
            <a:r>
              <a:rPr lang="en-US" sz="2400" dirty="0">
                <a:solidFill>
                  <a:schemeClr val="tx1"/>
                </a:solidFill>
              </a:rPr>
              <a:t>To predict how organism will behave in the </a:t>
            </a:r>
            <a:r>
              <a:rPr lang="en-US" sz="2400" dirty="0" smtClean="0">
                <a:solidFill>
                  <a:schemeClr val="tx1"/>
                </a:solidFill>
              </a:rPr>
              <a:t>future?</a:t>
            </a:r>
            <a:endParaRPr lang="en-US" sz="2400" dirty="0">
              <a:solidFill>
                <a:schemeClr val="tx1"/>
              </a:solidFill>
            </a:endParaRPr>
          </a:p>
          <a:p>
            <a:endParaRPr lang="en-US" sz="2400" dirty="0">
              <a:solidFill>
                <a:schemeClr val="tx1"/>
              </a:solidFill>
            </a:endParaRPr>
          </a:p>
          <a:p>
            <a:r>
              <a:rPr lang="en-US" sz="2400" dirty="0">
                <a:solidFill>
                  <a:schemeClr val="tx1"/>
                </a:solidFill>
              </a:rPr>
              <a:t>To control </a:t>
            </a:r>
            <a:r>
              <a:rPr lang="en-US" sz="2400" dirty="0" smtClean="0">
                <a:solidFill>
                  <a:schemeClr val="tx1"/>
                </a:solidFill>
              </a:rPr>
              <a:t>behavior or to modify the particular behavior?</a:t>
            </a:r>
            <a:endParaRPr lang="en-US" sz="2400" dirty="0">
              <a:solidFill>
                <a:schemeClr val="tx1"/>
              </a:solidFill>
            </a:endParaRPr>
          </a:p>
        </p:txBody>
      </p:sp>
    </p:spTree>
    <p:extLst>
      <p:ext uri="{BB962C8B-B14F-4D97-AF65-F5344CB8AC3E}">
        <p14:creationId xmlns:p14="http://schemas.microsoft.com/office/powerpoint/2010/main" val="20049416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debates in psychology</a:t>
            </a:r>
            <a:endParaRPr lang="en-US" dirty="0"/>
          </a:p>
        </p:txBody>
      </p:sp>
      <p:sp>
        <p:nvSpPr>
          <p:cNvPr id="3" name="Content Placeholder 2"/>
          <p:cNvSpPr>
            <a:spLocks noGrp="1"/>
          </p:cNvSpPr>
          <p:nvPr>
            <p:ph idx="1"/>
          </p:nvPr>
        </p:nvSpPr>
        <p:spPr>
          <a:xfrm>
            <a:off x="581193" y="2180496"/>
            <a:ext cx="11029615" cy="3678303"/>
          </a:xfrm>
        </p:spPr>
        <p:txBody>
          <a:bodyPr>
            <a:normAutofit lnSpcReduction="10000"/>
          </a:bodyPr>
          <a:lstStyle/>
          <a:p>
            <a:pPr marL="457200" indent="-457200" algn="just">
              <a:buFont typeface="+mj-lt"/>
              <a:buAutoNum type="arabicPeriod"/>
            </a:pPr>
            <a:r>
              <a:rPr lang="en-US" sz="2400" dirty="0" smtClean="0">
                <a:solidFill>
                  <a:schemeClr val="tx1"/>
                </a:solidFill>
                <a:latin typeface="+mj-lt"/>
              </a:rPr>
              <a:t>Nature </a:t>
            </a:r>
            <a:r>
              <a:rPr lang="en-US" sz="2400" dirty="0">
                <a:solidFill>
                  <a:schemeClr val="tx1"/>
                </a:solidFill>
                <a:latin typeface="+mj-lt"/>
              </a:rPr>
              <a:t>vs. Nurture</a:t>
            </a:r>
          </a:p>
          <a:p>
            <a:pPr marL="457200" indent="-457200" algn="just">
              <a:buFont typeface="+mj-lt"/>
              <a:buAutoNum type="arabicPeriod"/>
            </a:pPr>
            <a:r>
              <a:rPr lang="en-US" sz="2400" dirty="0" smtClean="0">
                <a:solidFill>
                  <a:schemeClr val="tx1"/>
                </a:solidFill>
                <a:latin typeface="+mj-lt"/>
              </a:rPr>
              <a:t>Conscious </a:t>
            </a:r>
            <a:r>
              <a:rPr lang="en-US" sz="2400" dirty="0">
                <a:solidFill>
                  <a:schemeClr val="tx1"/>
                </a:solidFill>
                <a:latin typeface="+mj-lt"/>
              </a:rPr>
              <a:t>vs. Unconscious </a:t>
            </a:r>
            <a:r>
              <a:rPr lang="en-US" sz="2400" dirty="0" smtClean="0">
                <a:solidFill>
                  <a:schemeClr val="tx1"/>
                </a:solidFill>
                <a:latin typeface="+mj-lt"/>
              </a:rPr>
              <a:t>Mind</a:t>
            </a:r>
          </a:p>
          <a:p>
            <a:pPr marL="457200" indent="-457200" algn="just">
              <a:buFont typeface="+mj-lt"/>
              <a:buAutoNum type="arabicPeriod"/>
            </a:pPr>
            <a:r>
              <a:rPr lang="en-US" sz="2400" dirty="0" smtClean="0">
                <a:solidFill>
                  <a:schemeClr val="tx1"/>
                </a:solidFill>
                <a:latin typeface="+mj-lt"/>
              </a:rPr>
              <a:t>Observable </a:t>
            </a:r>
            <a:r>
              <a:rPr lang="en-US" sz="2400" dirty="0">
                <a:solidFill>
                  <a:schemeClr val="tx1"/>
                </a:solidFill>
                <a:latin typeface="+mj-lt"/>
              </a:rPr>
              <a:t>behavior vs. internal mental </a:t>
            </a:r>
            <a:r>
              <a:rPr lang="en-US" sz="2400" dirty="0" smtClean="0">
                <a:solidFill>
                  <a:schemeClr val="tx1"/>
                </a:solidFill>
                <a:latin typeface="+mj-lt"/>
              </a:rPr>
              <a:t>Processes</a:t>
            </a:r>
          </a:p>
          <a:p>
            <a:pPr marL="457200" indent="-457200" algn="just">
              <a:buFont typeface="+mj-lt"/>
              <a:buAutoNum type="arabicPeriod"/>
            </a:pPr>
            <a:r>
              <a:rPr lang="en-US" sz="2400" dirty="0" smtClean="0">
                <a:solidFill>
                  <a:schemeClr val="tx1"/>
                </a:solidFill>
                <a:latin typeface="+mj-lt"/>
              </a:rPr>
              <a:t>Free </a:t>
            </a:r>
            <a:r>
              <a:rPr lang="en-US" sz="2400" dirty="0">
                <a:solidFill>
                  <a:schemeClr val="tx1"/>
                </a:solidFill>
                <a:latin typeface="+mj-lt"/>
              </a:rPr>
              <a:t>will vs. </a:t>
            </a:r>
            <a:r>
              <a:rPr lang="en-US" sz="2400" dirty="0" smtClean="0">
                <a:solidFill>
                  <a:schemeClr val="tx1"/>
                </a:solidFill>
                <a:latin typeface="+mj-lt"/>
              </a:rPr>
              <a:t>determinism</a:t>
            </a:r>
          </a:p>
          <a:p>
            <a:pPr marL="457200" indent="-457200" algn="just">
              <a:buFont typeface="+mj-lt"/>
              <a:buAutoNum type="arabicPeriod"/>
            </a:pPr>
            <a:r>
              <a:rPr lang="en-US" sz="2400" dirty="0" smtClean="0">
                <a:solidFill>
                  <a:schemeClr val="tx1"/>
                </a:solidFill>
                <a:latin typeface="+mj-lt"/>
              </a:rPr>
              <a:t>Individual Differences </a:t>
            </a:r>
            <a:r>
              <a:rPr lang="en-US" sz="2400" dirty="0">
                <a:solidFill>
                  <a:schemeClr val="tx1"/>
                </a:solidFill>
                <a:latin typeface="+mj-lt"/>
              </a:rPr>
              <a:t>vs. universal </a:t>
            </a:r>
            <a:r>
              <a:rPr lang="en-US" sz="2400" dirty="0" smtClean="0">
                <a:solidFill>
                  <a:schemeClr val="tx1"/>
                </a:solidFill>
                <a:latin typeface="+mj-lt"/>
              </a:rPr>
              <a:t>Principles</a:t>
            </a:r>
          </a:p>
          <a:p>
            <a:pPr marL="457200" indent="-457200" algn="just">
              <a:buFont typeface="+mj-lt"/>
              <a:buAutoNum type="arabicPeriod"/>
            </a:pPr>
            <a:endParaRPr lang="en-US" sz="2400" dirty="0">
              <a:solidFill>
                <a:schemeClr val="tx1"/>
              </a:solidFill>
              <a:latin typeface="+mj-lt"/>
            </a:endParaRPr>
          </a:p>
          <a:p>
            <a:pPr algn="just">
              <a:buFont typeface="Wingdings" panose="05000000000000000000" pitchFamily="2" charset="2"/>
              <a:buChar char="v"/>
            </a:pPr>
            <a:r>
              <a:rPr lang="en-US" sz="2400" dirty="0" smtClean="0">
                <a:solidFill>
                  <a:schemeClr val="tx1"/>
                </a:solidFill>
                <a:latin typeface="+mj-lt"/>
              </a:rPr>
              <a:t>These key debates are used to understand how culture, ethnicity, and race influence behavior.</a:t>
            </a:r>
            <a:endParaRPr lang="en-US" sz="2400" dirty="0">
              <a:solidFill>
                <a:schemeClr val="tx1"/>
              </a:solidFill>
              <a:latin typeface="+mj-lt"/>
            </a:endParaRPr>
          </a:p>
        </p:txBody>
      </p:sp>
    </p:spTree>
    <p:extLst>
      <p:ext uri="{BB962C8B-B14F-4D97-AF65-F5344CB8AC3E}">
        <p14:creationId xmlns:p14="http://schemas.microsoft.com/office/powerpoint/2010/main" val="2585415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304" y="1166696"/>
            <a:ext cx="11029616" cy="461382"/>
          </a:xfrm>
        </p:spPr>
        <p:txBody>
          <a:bodyPr>
            <a:normAutofit fontScale="90000"/>
          </a:bodyPr>
          <a:lstStyle/>
          <a:p>
            <a:r>
              <a:rPr lang="en-US" dirty="0"/>
              <a:t/>
            </a:r>
            <a:br>
              <a:rPr lang="en-US" dirty="0"/>
            </a:br>
            <a:r>
              <a:rPr lang="en-US" sz="3100" dirty="0" smtClean="0"/>
              <a:t>1. NATURE </a:t>
            </a:r>
            <a:r>
              <a:rPr lang="en-US" sz="3100" dirty="0"/>
              <a:t>VS NURTURE</a:t>
            </a:r>
            <a:endParaRPr lang="en-US" dirty="0"/>
          </a:p>
        </p:txBody>
      </p:sp>
      <p:sp>
        <p:nvSpPr>
          <p:cNvPr id="3" name="Content Placeholder 2"/>
          <p:cNvSpPr>
            <a:spLocks noGrp="1"/>
          </p:cNvSpPr>
          <p:nvPr>
            <p:ph idx="1"/>
          </p:nvPr>
        </p:nvSpPr>
        <p:spPr>
          <a:xfrm>
            <a:off x="581192" y="2180496"/>
            <a:ext cx="5027871" cy="3678303"/>
          </a:xfrm>
        </p:spPr>
        <p:txBody>
          <a:bodyPr/>
          <a:lstStyle/>
          <a:p>
            <a:r>
              <a:rPr lang="en-US" sz="2000" dirty="0">
                <a:solidFill>
                  <a:schemeClr val="tx1"/>
                </a:solidFill>
              </a:rPr>
              <a:t>Heredity vs environment</a:t>
            </a:r>
          </a:p>
          <a:p>
            <a:pPr algn="just">
              <a:buFont typeface="Wingdings" panose="05000000000000000000" pitchFamily="2" charset="2"/>
              <a:buChar char="v"/>
            </a:pPr>
            <a:r>
              <a:rPr lang="en-US" sz="2000" dirty="0">
                <a:solidFill>
                  <a:schemeClr val="tx1"/>
                </a:solidFill>
              </a:rPr>
              <a:t>How much people's behavior is due to their genetically determined nature </a:t>
            </a:r>
            <a:endParaRPr lang="en-US" sz="2000" dirty="0" smtClean="0">
              <a:solidFill>
                <a:schemeClr val="tx1"/>
              </a:solidFill>
            </a:endParaRPr>
          </a:p>
          <a:p>
            <a:pPr marL="0" indent="0" algn="just">
              <a:buNone/>
            </a:pPr>
            <a:r>
              <a:rPr lang="en-US" sz="2000" dirty="0" smtClean="0">
                <a:solidFill>
                  <a:schemeClr val="tx1"/>
                </a:solidFill>
              </a:rPr>
              <a:t>                                      </a:t>
            </a:r>
            <a:r>
              <a:rPr lang="en-US" sz="2000" b="1" dirty="0" smtClean="0">
                <a:solidFill>
                  <a:schemeClr val="tx1"/>
                </a:solidFill>
                <a:effectLst>
                  <a:outerShdw blurRad="38100" dist="38100" dir="2700000" algn="tl">
                    <a:srgbClr val="000000">
                      <a:alpha val="43137"/>
                    </a:srgbClr>
                  </a:outerShdw>
                </a:effectLst>
              </a:rPr>
              <a:t>VS</a:t>
            </a:r>
            <a:endParaRPr lang="en-US" sz="2000" b="1" dirty="0">
              <a:solidFill>
                <a:schemeClr val="tx1"/>
              </a:solidFill>
              <a:effectLst>
                <a:outerShdw blurRad="38100" dist="38100" dir="2700000" algn="tl">
                  <a:srgbClr val="000000">
                    <a:alpha val="43137"/>
                  </a:srgbClr>
                </a:outerShdw>
              </a:effectLst>
            </a:endParaRPr>
          </a:p>
          <a:p>
            <a:pPr algn="just">
              <a:buFont typeface="Wingdings" panose="05000000000000000000" pitchFamily="2" charset="2"/>
              <a:buChar char="v"/>
            </a:pPr>
            <a:r>
              <a:rPr lang="en-US" sz="2000" dirty="0">
                <a:solidFill>
                  <a:schemeClr val="tx1"/>
                </a:solidFill>
              </a:rPr>
              <a:t>How much is due to the influences of the physical and social environment in which a child is raised</a:t>
            </a:r>
          </a:p>
          <a:p>
            <a:endParaRPr lang="en-US" dirty="0"/>
          </a:p>
        </p:txBody>
      </p:sp>
      <p:pic>
        <p:nvPicPr>
          <p:cNvPr id="4" name="Picture 3"/>
          <p:cNvPicPr>
            <a:picLocks noChangeAspect="1"/>
          </p:cNvPicPr>
          <p:nvPr/>
        </p:nvPicPr>
        <p:blipFill>
          <a:blip r:embed="rId2"/>
          <a:stretch>
            <a:fillRect/>
          </a:stretch>
        </p:blipFill>
        <p:spPr>
          <a:xfrm>
            <a:off x="6055112" y="2007217"/>
            <a:ext cx="5809786" cy="4215160"/>
          </a:xfrm>
          <a:prstGeom prst="rect">
            <a:avLst/>
          </a:prstGeom>
          <a:ln>
            <a:noFill/>
          </a:ln>
          <a:effectLst>
            <a:softEdge rad="112500"/>
          </a:effectLst>
        </p:spPr>
      </p:pic>
    </p:spTree>
    <p:extLst>
      <p:ext uri="{BB962C8B-B14F-4D97-AF65-F5344CB8AC3E}">
        <p14:creationId xmlns:p14="http://schemas.microsoft.com/office/powerpoint/2010/main" val="28609496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Conscious </a:t>
            </a:r>
            <a:r>
              <a:rPr lang="en-US" dirty="0"/>
              <a:t>vs. Unconscious Mind</a:t>
            </a:r>
          </a:p>
        </p:txBody>
      </p:sp>
      <p:sp>
        <p:nvSpPr>
          <p:cNvPr id="3" name="Content Placeholder 2"/>
          <p:cNvSpPr>
            <a:spLocks noGrp="1"/>
          </p:cNvSpPr>
          <p:nvPr>
            <p:ph idx="1"/>
          </p:nvPr>
        </p:nvSpPr>
        <p:spPr>
          <a:xfrm>
            <a:off x="581192" y="2180496"/>
            <a:ext cx="4877912" cy="3678303"/>
          </a:xfrm>
        </p:spPr>
        <p:txBody>
          <a:bodyPr/>
          <a:lstStyle/>
          <a:p>
            <a:pPr marL="0" indent="0" algn="just">
              <a:buNone/>
            </a:pPr>
            <a:r>
              <a:rPr lang="en-US" sz="2000" dirty="0">
                <a:solidFill>
                  <a:schemeClr val="tx1"/>
                </a:solidFill>
                <a:latin typeface="+mj-lt"/>
                <a:cs typeface="Times New Roman" panose="02020603050405020304" pitchFamily="18" charset="0"/>
              </a:rPr>
              <a:t>How much of our behavior is </a:t>
            </a:r>
            <a:r>
              <a:rPr lang="en-US" sz="2000" dirty="0" smtClean="0">
                <a:solidFill>
                  <a:schemeClr val="tx1"/>
                </a:solidFill>
                <a:latin typeface="+mj-lt"/>
                <a:cs typeface="Times New Roman" panose="02020603050405020304" pitchFamily="18" charset="0"/>
              </a:rPr>
              <a:t>produced </a:t>
            </a:r>
            <a:r>
              <a:rPr lang="en-US" sz="2000" dirty="0">
                <a:solidFill>
                  <a:schemeClr val="tx1"/>
                </a:solidFill>
                <a:latin typeface="+mj-lt"/>
                <a:cs typeface="Times New Roman" panose="02020603050405020304" pitchFamily="18" charset="0"/>
              </a:rPr>
              <a:t>by forces of which we </a:t>
            </a:r>
            <a:r>
              <a:rPr lang="en-US" sz="2000" dirty="0" smtClean="0">
                <a:solidFill>
                  <a:schemeClr val="tx1"/>
                </a:solidFill>
                <a:latin typeface="+mj-lt"/>
                <a:cs typeface="Times New Roman" panose="02020603050405020304" pitchFamily="18" charset="0"/>
              </a:rPr>
              <a:t>are </a:t>
            </a:r>
            <a:r>
              <a:rPr lang="en-US" sz="2000" dirty="0">
                <a:solidFill>
                  <a:schemeClr val="tx1"/>
                </a:solidFill>
                <a:latin typeface="+mj-lt"/>
                <a:cs typeface="Times New Roman" panose="02020603050405020304" pitchFamily="18" charset="0"/>
              </a:rPr>
              <a:t>fully </a:t>
            </a:r>
            <a:r>
              <a:rPr lang="en-US" sz="2000" dirty="0" smtClean="0">
                <a:solidFill>
                  <a:schemeClr val="tx1"/>
                </a:solidFill>
                <a:latin typeface="+mj-lt"/>
                <a:cs typeface="Times New Roman" panose="02020603050405020304" pitchFamily="18" charset="0"/>
              </a:rPr>
              <a:t>aware</a:t>
            </a:r>
          </a:p>
          <a:p>
            <a:pPr marL="0" indent="0" algn="ctr">
              <a:buNone/>
            </a:pPr>
            <a:r>
              <a:rPr lang="en-US" sz="2000" b="1" dirty="0" smtClean="0">
                <a:solidFill>
                  <a:schemeClr val="tx1"/>
                </a:solidFill>
                <a:latin typeface="+mj-lt"/>
                <a:cs typeface="Times New Roman" panose="02020603050405020304" pitchFamily="18" charset="0"/>
              </a:rPr>
              <a:t>and </a:t>
            </a:r>
          </a:p>
          <a:p>
            <a:pPr marL="0" indent="0" algn="just">
              <a:buNone/>
            </a:pPr>
            <a:r>
              <a:rPr lang="en-US" sz="2000" dirty="0" smtClean="0">
                <a:solidFill>
                  <a:schemeClr val="tx1"/>
                </a:solidFill>
                <a:latin typeface="+mj-lt"/>
                <a:cs typeface="Times New Roman" panose="02020603050405020304" pitchFamily="18" charset="0"/>
              </a:rPr>
              <a:t>How </a:t>
            </a:r>
            <a:r>
              <a:rPr lang="en-US" sz="2000" dirty="0">
                <a:solidFill>
                  <a:schemeClr val="tx1"/>
                </a:solidFill>
                <a:latin typeface="+mj-lt"/>
                <a:cs typeface="Times New Roman" panose="02020603050405020304" pitchFamily="18" charset="0"/>
              </a:rPr>
              <a:t>much is </a:t>
            </a:r>
            <a:r>
              <a:rPr lang="en-US" sz="2000" dirty="0" smtClean="0">
                <a:solidFill>
                  <a:schemeClr val="tx1"/>
                </a:solidFill>
                <a:latin typeface="+mj-lt"/>
                <a:cs typeface="Times New Roman" panose="02020603050405020304" pitchFamily="18" charset="0"/>
              </a:rPr>
              <a:t>due </a:t>
            </a:r>
            <a:r>
              <a:rPr lang="en-US" sz="2000" dirty="0">
                <a:solidFill>
                  <a:schemeClr val="tx1"/>
                </a:solidFill>
                <a:latin typeface="+mj-lt"/>
                <a:cs typeface="Times New Roman" panose="02020603050405020304" pitchFamily="18" charset="0"/>
              </a:rPr>
              <a:t>to unconscious activity </a:t>
            </a:r>
            <a:endParaRPr lang="en-US" sz="2000" dirty="0" smtClean="0">
              <a:solidFill>
                <a:schemeClr val="tx1"/>
              </a:solidFill>
              <a:latin typeface="+mj-lt"/>
              <a:cs typeface="Times New Roman" panose="02020603050405020304" pitchFamily="18" charset="0"/>
            </a:endParaRPr>
          </a:p>
          <a:p>
            <a:pPr marL="0" indent="0" algn="just">
              <a:buNone/>
            </a:pPr>
            <a:r>
              <a:rPr lang="en-US" sz="2000" dirty="0" smtClean="0">
                <a:solidFill>
                  <a:schemeClr val="tx1"/>
                </a:solidFill>
                <a:latin typeface="+mj-lt"/>
                <a:cs typeface="Times New Roman" panose="02020603050405020304" pitchFamily="18" charset="0"/>
              </a:rPr>
              <a:t>– mental </a:t>
            </a:r>
            <a:r>
              <a:rPr lang="en-US" sz="2000" dirty="0">
                <a:solidFill>
                  <a:schemeClr val="tx1"/>
                </a:solidFill>
                <a:latin typeface="+mj-lt"/>
                <a:cs typeface="Times New Roman" panose="02020603050405020304" pitchFamily="18" charset="0"/>
              </a:rPr>
              <a:t>processes that are not </a:t>
            </a:r>
            <a:r>
              <a:rPr lang="en-US" sz="2000" dirty="0" smtClean="0">
                <a:solidFill>
                  <a:schemeClr val="tx1"/>
                </a:solidFill>
                <a:latin typeface="+mj-lt"/>
                <a:cs typeface="Times New Roman" panose="02020603050405020304" pitchFamily="18" charset="0"/>
              </a:rPr>
              <a:t>accessible </a:t>
            </a:r>
            <a:r>
              <a:rPr lang="en-US" sz="2000" dirty="0">
                <a:solidFill>
                  <a:schemeClr val="tx1"/>
                </a:solidFill>
                <a:latin typeface="+mj-lt"/>
                <a:cs typeface="Times New Roman" panose="02020603050405020304" pitchFamily="18" charset="0"/>
              </a:rPr>
              <a:t>to the conscious mind</a:t>
            </a:r>
          </a:p>
          <a:p>
            <a:endParaRPr lang="en-US" dirty="0"/>
          </a:p>
        </p:txBody>
      </p:sp>
      <p:pic>
        <p:nvPicPr>
          <p:cNvPr id="4" name="Picture 3"/>
          <p:cNvPicPr>
            <a:picLocks noChangeAspect="1"/>
          </p:cNvPicPr>
          <p:nvPr/>
        </p:nvPicPr>
        <p:blipFill>
          <a:blip r:embed="rId2"/>
          <a:stretch>
            <a:fillRect/>
          </a:stretch>
        </p:blipFill>
        <p:spPr>
          <a:xfrm>
            <a:off x="5965902" y="2180496"/>
            <a:ext cx="4761571" cy="4331816"/>
          </a:xfrm>
          <a:prstGeom prst="rect">
            <a:avLst/>
          </a:prstGeom>
          <a:ln>
            <a:noFill/>
          </a:ln>
          <a:effectLst>
            <a:softEdge rad="112500"/>
          </a:effectLst>
        </p:spPr>
      </p:pic>
    </p:spTree>
    <p:extLst>
      <p:ext uri="{BB962C8B-B14F-4D97-AF65-F5344CB8AC3E}">
        <p14:creationId xmlns:p14="http://schemas.microsoft.com/office/powerpoint/2010/main" val="347192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r>
            <a:br>
              <a:rPr lang="en-US" dirty="0"/>
            </a:br>
            <a:r>
              <a:rPr lang="en-US" dirty="0"/>
              <a:t>3. Observable behavior vs. internal mental Processes</a:t>
            </a:r>
          </a:p>
        </p:txBody>
      </p:sp>
      <p:sp>
        <p:nvSpPr>
          <p:cNvPr id="3" name="Content Placeholder 2"/>
          <p:cNvSpPr>
            <a:spLocks noGrp="1"/>
          </p:cNvSpPr>
          <p:nvPr>
            <p:ph sz="half" idx="1"/>
          </p:nvPr>
        </p:nvSpPr>
        <p:spPr>
          <a:xfrm>
            <a:off x="713709" y="1526863"/>
            <a:ext cx="5097597" cy="3633047"/>
          </a:xfrm>
        </p:spPr>
        <p:txBody>
          <a:bodyPr>
            <a:normAutofit/>
          </a:bodyPr>
          <a:lstStyle/>
          <a:p>
            <a:pPr algn="just"/>
            <a:r>
              <a:rPr lang="en-US" sz="2000" dirty="0" smtClean="0">
                <a:solidFill>
                  <a:schemeClr val="tx1">
                    <a:lumMod val="95000"/>
                    <a:lumOff val="5000"/>
                  </a:schemeClr>
                </a:solidFill>
                <a:latin typeface="+mj-lt"/>
                <a:ea typeface="MS PMincho" panose="02020600040205080304" pitchFamily="18" charset="-128"/>
                <a:cs typeface="Times New Roman" panose="02020603050405020304" pitchFamily="18" charset="0"/>
              </a:rPr>
              <a:t>Psychology should solely be concentrating on </a:t>
            </a:r>
            <a:r>
              <a:rPr lang="en-US" sz="2000" dirty="0">
                <a:solidFill>
                  <a:schemeClr val="tx1">
                    <a:lumMod val="95000"/>
                    <a:lumOff val="5000"/>
                  </a:schemeClr>
                </a:solidFill>
                <a:latin typeface="+mj-lt"/>
                <a:ea typeface="MS PMincho" panose="02020600040205080304" pitchFamily="18" charset="-128"/>
                <a:cs typeface="Times New Roman" panose="02020603050405020304" pitchFamily="18" charset="0"/>
              </a:rPr>
              <a:t>behavior that can be seen by outside </a:t>
            </a:r>
            <a:r>
              <a:rPr lang="en-US" sz="2000" dirty="0" smtClean="0">
                <a:solidFill>
                  <a:schemeClr val="tx1">
                    <a:lumMod val="95000"/>
                    <a:lumOff val="5000"/>
                  </a:schemeClr>
                </a:solidFill>
                <a:latin typeface="+mj-lt"/>
                <a:ea typeface="MS PMincho" panose="02020600040205080304" pitchFamily="18" charset="-128"/>
                <a:cs typeface="Times New Roman" panose="02020603050405020304" pitchFamily="18" charset="0"/>
              </a:rPr>
              <a:t>observers</a:t>
            </a:r>
          </a:p>
          <a:p>
            <a:pPr algn="just"/>
            <a:r>
              <a:rPr lang="en-US" sz="2000" dirty="0" smtClean="0">
                <a:solidFill>
                  <a:schemeClr val="tx1">
                    <a:lumMod val="95000"/>
                    <a:lumOff val="5000"/>
                  </a:schemeClr>
                </a:solidFill>
                <a:latin typeface="+mj-lt"/>
                <a:ea typeface="MS PMincho" panose="02020600040205080304" pitchFamily="18" charset="-128"/>
                <a:cs typeface="Times New Roman" panose="02020603050405020304" pitchFamily="18" charset="0"/>
              </a:rPr>
              <a:t>Behavioral psychologists think that the only source of information is behavior that can be observed directly</a:t>
            </a:r>
            <a:endParaRPr lang="en-US" sz="2000" dirty="0">
              <a:solidFill>
                <a:schemeClr val="tx1">
                  <a:lumMod val="95000"/>
                  <a:lumOff val="5000"/>
                </a:schemeClr>
              </a:solidFill>
              <a:latin typeface="+mj-lt"/>
            </a:endParaRPr>
          </a:p>
        </p:txBody>
      </p:sp>
      <p:sp>
        <p:nvSpPr>
          <p:cNvPr id="4" name="Content Placeholder 3"/>
          <p:cNvSpPr>
            <a:spLocks noGrp="1"/>
          </p:cNvSpPr>
          <p:nvPr>
            <p:ph sz="half" idx="2"/>
          </p:nvPr>
        </p:nvSpPr>
        <p:spPr>
          <a:xfrm>
            <a:off x="6437941" y="1622427"/>
            <a:ext cx="5172868" cy="3633047"/>
          </a:xfrm>
        </p:spPr>
        <p:txBody>
          <a:bodyPr/>
          <a:lstStyle/>
          <a:p>
            <a:pPr marL="0" indent="0" algn="just">
              <a:buNone/>
            </a:pPr>
            <a:r>
              <a:rPr lang="en-US" sz="2000" dirty="0" smtClean="0">
                <a:solidFill>
                  <a:schemeClr val="tx1">
                    <a:lumMod val="95000"/>
                    <a:lumOff val="5000"/>
                  </a:schemeClr>
                </a:solidFill>
                <a:latin typeface="+mj-lt"/>
                <a:ea typeface="MS PMincho" panose="02020600040205080304" pitchFamily="18" charset="-128"/>
                <a:cs typeface="Times New Roman" panose="02020603050405020304" pitchFamily="18" charset="0"/>
              </a:rPr>
              <a:t>Psychology should focus </a:t>
            </a:r>
            <a:r>
              <a:rPr lang="en-US" sz="2000" dirty="0">
                <a:solidFill>
                  <a:schemeClr val="tx1">
                    <a:lumMod val="95000"/>
                    <a:lumOff val="5000"/>
                  </a:schemeClr>
                </a:solidFill>
                <a:latin typeface="+mj-lt"/>
                <a:ea typeface="MS PMincho" panose="02020600040205080304" pitchFamily="18" charset="-128"/>
                <a:cs typeface="Times New Roman" panose="02020603050405020304" pitchFamily="18" charset="0"/>
              </a:rPr>
              <a:t>on unseen thinking </a:t>
            </a:r>
            <a:r>
              <a:rPr lang="en-US" sz="2000" dirty="0" smtClean="0">
                <a:solidFill>
                  <a:schemeClr val="tx1">
                    <a:lumMod val="95000"/>
                    <a:lumOff val="5000"/>
                  </a:schemeClr>
                </a:solidFill>
                <a:latin typeface="+mj-lt"/>
                <a:ea typeface="MS PMincho" panose="02020600040205080304" pitchFamily="18" charset="-128"/>
                <a:cs typeface="Times New Roman" panose="02020603050405020304" pitchFamily="18" charset="0"/>
              </a:rPr>
              <a:t>processes because according to cognitive psychologist what goes on inside a person’s mind is critical to understanding behavior.</a:t>
            </a:r>
            <a:endParaRPr lang="en-US" sz="2000" dirty="0">
              <a:solidFill>
                <a:schemeClr val="tx1">
                  <a:lumMod val="95000"/>
                  <a:lumOff val="5000"/>
                </a:schemeClr>
              </a:solidFill>
              <a:latin typeface="+mj-lt"/>
              <a:ea typeface="MS PMincho" panose="02020600040205080304" pitchFamily="18" charset="-128"/>
              <a:cs typeface="Times New Roman" panose="02020603050405020304" pitchFamily="18" charset="0"/>
            </a:endParaRPr>
          </a:p>
          <a:p>
            <a:endParaRPr lang="en-US" dirty="0">
              <a:solidFill>
                <a:schemeClr val="tx1"/>
              </a:solidFill>
              <a:latin typeface="+mj-lt"/>
            </a:endParaRPr>
          </a:p>
          <a:p>
            <a:endParaRPr lang="en-US" dirty="0"/>
          </a:p>
        </p:txBody>
      </p:sp>
      <p:pic>
        <p:nvPicPr>
          <p:cNvPr id="6" name="Picture 5"/>
          <p:cNvPicPr>
            <a:picLocks noChangeAspect="1"/>
          </p:cNvPicPr>
          <p:nvPr/>
        </p:nvPicPr>
        <p:blipFill>
          <a:blip r:embed="rId3"/>
          <a:stretch>
            <a:fillRect/>
          </a:stretch>
        </p:blipFill>
        <p:spPr>
          <a:xfrm>
            <a:off x="8012430" y="4674178"/>
            <a:ext cx="3015449" cy="16891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p:cNvPicPr>
            <a:picLocks noChangeAspect="1"/>
          </p:cNvPicPr>
          <p:nvPr/>
        </p:nvPicPr>
        <p:blipFill>
          <a:blip r:embed="rId4"/>
          <a:stretch>
            <a:fillRect/>
          </a:stretch>
        </p:blipFill>
        <p:spPr>
          <a:xfrm>
            <a:off x="2166125" y="4457700"/>
            <a:ext cx="2819400" cy="2055706"/>
          </a:xfrm>
          <a:prstGeom prst="rect">
            <a:avLst/>
          </a:prstGeom>
          <a:ln>
            <a:noFill/>
          </a:ln>
          <a:effectLst>
            <a:softEdge rad="112500"/>
          </a:effectLst>
        </p:spPr>
      </p:pic>
      <p:sp>
        <p:nvSpPr>
          <p:cNvPr id="9" name="Rectangle 8"/>
          <p:cNvSpPr/>
          <p:nvPr/>
        </p:nvSpPr>
        <p:spPr>
          <a:xfrm>
            <a:off x="5811306" y="3066742"/>
            <a:ext cx="569387" cy="400110"/>
          </a:xfrm>
          <a:prstGeom prst="rect">
            <a:avLst/>
          </a:prstGeom>
        </p:spPr>
        <p:txBody>
          <a:bodyPr wrap="none">
            <a:spAutoFit/>
          </a:bodyPr>
          <a:lstStyle/>
          <a:p>
            <a:pPr algn="just"/>
            <a:r>
              <a:rPr lang="en-US" sz="2000" b="1" dirty="0">
                <a:effectLst>
                  <a:outerShdw blurRad="38100" dist="38100" dir="2700000" algn="tl">
                    <a:srgbClr val="000000">
                      <a:alpha val="43137"/>
                    </a:srgbClr>
                  </a:outerShdw>
                </a:effectLst>
                <a:latin typeface="Times New Roman" panose="02020603050405020304" pitchFamily="18" charset="0"/>
                <a:ea typeface="MS PMincho" panose="02020600040205080304" pitchFamily="18" charset="-128"/>
                <a:cs typeface="Times New Roman" panose="02020603050405020304" pitchFamily="18" charset="0"/>
              </a:rPr>
              <a:t>OR</a:t>
            </a:r>
          </a:p>
        </p:txBody>
      </p:sp>
    </p:spTree>
    <p:extLst>
      <p:ext uri="{BB962C8B-B14F-4D97-AF65-F5344CB8AC3E}">
        <p14:creationId xmlns:p14="http://schemas.microsoft.com/office/powerpoint/2010/main" val="200997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7"/>
            <a:ext cx="11029616" cy="1498345"/>
          </a:xfrm>
        </p:spPr>
        <p:txBody>
          <a:bodyPr/>
          <a:lstStyle/>
          <a:p>
            <a:r>
              <a:rPr lang="en-US" dirty="0" smtClean="0"/>
              <a:t>4. Free will (choices) </a:t>
            </a:r>
            <a:r>
              <a:rPr lang="en-US" dirty="0"/>
              <a:t>vs. determinism</a:t>
            </a:r>
            <a:br>
              <a:rPr lang="en-US" dirty="0"/>
            </a:br>
            <a:endParaRPr lang="en-US" dirty="0"/>
          </a:p>
        </p:txBody>
      </p:sp>
      <p:sp>
        <p:nvSpPr>
          <p:cNvPr id="3" name="Content Placeholder 2"/>
          <p:cNvSpPr>
            <a:spLocks noGrp="1"/>
          </p:cNvSpPr>
          <p:nvPr>
            <p:ph sz="half" idx="1"/>
          </p:nvPr>
        </p:nvSpPr>
        <p:spPr>
          <a:xfrm>
            <a:off x="581193" y="859809"/>
            <a:ext cx="4495774" cy="3790250"/>
          </a:xfrm>
        </p:spPr>
        <p:txBody>
          <a:bodyPr>
            <a:normAutofit/>
          </a:bodyPr>
          <a:lstStyle/>
          <a:p>
            <a:pPr algn="just"/>
            <a:r>
              <a:rPr lang="en-US" sz="2000" dirty="0" smtClean="0">
                <a:solidFill>
                  <a:schemeClr val="tx1"/>
                </a:solidFill>
              </a:rPr>
              <a:t>How much of our behavior is due to choices made freely by an individual?</a:t>
            </a:r>
          </a:p>
          <a:p>
            <a:pPr algn="just"/>
            <a:r>
              <a:rPr lang="en-US" sz="2000" dirty="0" smtClean="0">
                <a:solidFill>
                  <a:schemeClr val="tx1"/>
                </a:solidFill>
              </a:rPr>
              <a:t>We are free to choose our actions</a:t>
            </a:r>
            <a:endParaRPr lang="en-US" sz="2000" dirty="0">
              <a:solidFill>
                <a:schemeClr val="tx1"/>
              </a:solidFill>
            </a:endParaRPr>
          </a:p>
        </p:txBody>
      </p:sp>
      <p:sp>
        <p:nvSpPr>
          <p:cNvPr id="4" name="Content Placeholder 3"/>
          <p:cNvSpPr>
            <a:spLocks noGrp="1"/>
          </p:cNvSpPr>
          <p:nvPr>
            <p:ph sz="half" idx="2"/>
          </p:nvPr>
        </p:nvSpPr>
        <p:spPr>
          <a:xfrm>
            <a:off x="5832733" y="2228003"/>
            <a:ext cx="5778075" cy="2316701"/>
          </a:xfrm>
        </p:spPr>
        <p:txBody>
          <a:bodyPr>
            <a:noAutofit/>
          </a:bodyPr>
          <a:lstStyle/>
          <a:p>
            <a:r>
              <a:rPr lang="en-US" sz="2000" dirty="0" smtClean="0">
                <a:solidFill>
                  <a:schemeClr val="tx1"/>
                </a:solidFill>
              </a:rPr>
              <a:t>How much is produced by factors beyond that individual’s voluntary control?</a:t>
            </a:r>
          </a:p>
          <a:p>
            <a:r>
              <a:rPr lang="en-US" sz="2000" dirty="0" smtClean="0">
                <a:solidFill>
                  <a:schemeClr val="tx1"/>
                </a:solidFill>
              </a:rPr>
              <a:t>The assumption that everything that happens has a cause or determinant in the observable world.</a:t>
            </a:r>
          </a:p>
          <a:p>
            <a:r>
              <a:rPr lang="en-US" sz="2000" dirty="0" smtClean="0">
                <a:solidFill>
                  <a:schemeClr val="tx1"/>
                </a:solidFill>
              </a:rPr>
              <a:t>Example: child born in a poor family, will live a poor life.</a:t>
            </a:r>
          </a:p>
          <a:p>
            <a:r>
              <a:rPr lang="en-US" dirty="0" smtClean="0">
                <a:solidFill>
                  <a:schemeClr val="tx1"/>
                </a:solidFill>
              </a:rPr>
              <a:t>GENETIC AND ENVIRONMENT </a:t>
            </a:r>
            <a:endParaRPr lang="en-US" dirty="0">
              <a:solidFill>
                <a:schemeClr val="tx1"/>
              </a:solidFill>
            </a:endParaRPr>
          </a:p>
        </p:txBody>
      </p:sp>
      <p:sp>
        <p:nvSpPr>
          <p:cNvPr id="7" name="Rectangle 6"/>
          <p:cNvSpPr/>
          <p:nvPr/>
        </p:nvSpPr>
        <p:spPr>
          <a:xfrm>
            <a:off x="5263346" y="3004304"/>
            <a:ext cx="569387" cy="400110"/>
          </a:xfrm>
          <a:prstGeom prst="rect">
            <a:avLst/>
          </a:prstGeom>
        </p:spPr>
        <p:txBody>
          <a:bodyPr wrap="none">
            <a:spAutoFit/>
          </a:bodyPr>
          <a:lstStyle/>
          <a:p>
            <a:pPr algn="just"/>
            <a:r>
              <a:rPr lang="en-US" sz="2000" b="1" dirty="0">
                <a:effectLst>
                  <a:outerShdw blurRad="38100" dist="38100" dir="2700000" algn="tl">
                    <a:srgbClr val="000000">
                      <a:alpha val="43137"/>
                    </a:srgbClr>
                  </a:outerShdw>
                </a:effectLst>
                <a:latin typeface="Times New Roman" panose="02020603050405020304" pitchFamily="18" charset="0"/>
                <a:ea typeface="MS PMincho" panose="02020600040205080304" pitchFamily="18" charset="-128"/>
                <a:cs typeface="Times New Roman" panose="02020603050405020304" pitchFamily="18" charset="0"/>
              </a:rPr>
              <a:t>OR</a:t>
            </a:r>
          </a:p>
        </p:txBody>
      </p:sp>
      <p:pic>
        <p:nvPicPr>
          <p:cNvPr id="9" name="Picture 8"/>
          <p:cNvPicPr>
            <a:picLocks noChangeAspect="1"/>
          </p:cNvPicPr>
          <p:nvPr/>
        </p:nvPicPr>
        <p:blipFill>
          <a:blip r:embed="rId3"/>
          <a:stretch>
            <a:fillRect/>
          </a:stretch>
        </p:blipFill>
        <p:spPr>
          <a:xfrm>
            <a:off x="1703071" y="4297680"/>
            <a:ext cx="3235804" cy="2423160"/>
          </a:xfrm>
          <a:prstGeom prst="rect">
            <a:avLst/>
          </a:prstGeom>
          <a:ln>
            <a:noFill/>
          </a:ln>
          <a:effectLst>
            <a:softEdge rad="112500"/>
          </a:effectLst>
        </p:spPr>
      </p:pic>
      <p:pic>
        <p:nvPicPr>
          <p:cNvPr id="12" name="Picture 11"/>
          <p:cNvPicPr>
            <a:picLocks noChangeAspect="1"/>
          </p:cNvPicPr>
          <p:nvPr/>
        </p:nvPicPr>
        <p:blipFill>
          <a:blip r:embed="rId4"/>
          <a:stretch>
            <a:fillRect/>
          </a:stretch>
        </p:blipFill>
        <p:spPr>
          <a:xfrm>
            <a:off x="8093122" y="4544704"/>
            <a:ext cx="3394028" cy="2084696"/>
          </a:xfrm>
          <a:prstGeom prst="rect">
            <a:avLst/>
          </a:prstGeom>
          <a:ln>
            <a:noFill/>
          </a:ln>
          <a:effectLst>
            <a:softEdge rad="112500"/>
          </a:effectLst>
        </p:spPr>
      </p:pic>
    </p:spTree>
    <p:extLst>
      <p:ext uri="{BB962C8B-B14F-4D97-AF65-F5344CB8AC3E}">
        <p14:creationId xmlns:p14="http://schemas.microsoft.com/office/powerpoint/2010/main" val="40271307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3" y="1159726"/>
            <a:ext cx="11029616" cy="970157"/>
          </a:xfrm>
        </p:spPr>
        <p:txBody>
          <a:bodyPr>
            <a:normAutofit/>
          </a:bodyPr>
          <a:lstStyle/>
          <a:p>
            <a:r>
              <a:rPr lang="en-US" dirty="0" smtClean="0"/>
              <a:t>5. Individual </a:t>
            </a:r>
            <a:r>
              <a:rPr lang="en-US" dirty="0"/>
              <a:t>Differences vs. universal Principles</a:t>
            </a:r>
            <a:br>
              <a:rPr lang="en-US" dirty="0"/>
            </a:br>
            <a:endParaRPr lang="en-US" dirty="0"/>
          </a:p>
        </p:txBody>
      </p:sp>
      <p:sp>
        <p:nvSpPr>
          <p:cNvPr id="3" name="Content Placeholder 2"/>
          <p:cNvSpPr>
            <a:spLocks noGrp="1"/>
          </p:cNvSpPr>
          <p:nvPr>
            <p:ph sz="half" idx="1"/>
          </p:nvPr>
        </p:nvSpPr>
        <p:spPr>
          <a:xfrm>
            <a:off x="581193" y="2228004"/>
            <a:ext cx="4773309" cy="2136365"/>
          </a:xfrm>
        </p:spPr>
        <p:txBody>
          <a:bodyPr>
            <a:normAutofit lnSpcReduction="10000"/>
          </a:bodyPr>
          <a:lstStyle/>
          <a:p>
            <a:pPr algn="just"/>
            <a:r>
              <a:rPr lang="en-US" sz="2000" dirty="0" smtClean="0">
                <a:solidFill>
                  <a:schemeClr val="tx1"/>
                </a:solidFill>
              </a:rPr>
              <a:t>Focus on the uniqueness of every individual.</a:t>
            </a:r>
          </a:p>
          <a:p>
            <a:pPr algn="just"/>
            <a:r>
              <a:rPr lang="en-US" sz="2000" dirty="0" smtClean="0">
                <a:solidFill>
                  <a:schemeClr val="tx1"/>
                </a:solidFill>
              </a:rPr>
              <a:t>Every person’s behavior is a reflection of their distinct and special individual qualities. </a:t>
            </a:r>
          </a:p>
          <a:p>
            <a:pPr algn="just"/>
            <a:r>
              <a:rPr lang="en-US" sz="2000" dirty="0" smtClean="0">
                <a:solidFill>
                  <a:schemeClr val="tx1"/>
                </a:solidFill>
              </a:rPr>
              <a:t>E.g.: learning style</a:t>
            </a:r>
            <a:endParaRPr lang="en-US" sz="2000" dirty="0">
              <a:solidFill>
                <a:schemeClr val="tx1"/>
              </a:solidFill>
            </a:endParaRPr>
          </a:p>
        </p:txBody>
      </p:sp>
      <p:sp>
        <p:nvSpPr>
          <p:cNvPr id="4" name="Content Placeholder 3"/>
          <p:cNvSpPr>
            <a:spLocks noGrp="1"/>
          </p:cNvSpPr>
          <p:nvPr>
            <p:ph sz="half" idx="2"/>
          </p:nvPr>
        </p:nvSpPr>
        <p:spPr>
          <a:xfrm>
            <a:off x="6837527" y="2228003"/>
            <a:ext cx="4773281" cy="1819891"/>
          </a:xfrm>
        </p:spPr>
        <p:txBody>
          <a:bodyPr>
            <a:normAutofit lnSpcReduction="10000"/>
          </a:bodyPr>
          <a:lstStyle/>
          <a:p>
            <a:pPr algn="just"/>
            <a:r>
              <a:rPr lang="en-US" sz="2000" dirty="0" smtClean="0">
                <a:solidFill>
                  <a:schemeClr val="tx1"/>
                </a:solidFill>
              </a:rPr>
              <a:t>Based on cultural and societal norms and values.</a:t>
            </a:r>
            <a:endParaRPr lang="en-US" sz="2000" dirty="0">
              <a:solidFill>
                <a:schemeClr val="tx1"/>
              </a:solidFill>
            </a:endParaRPr>
          </a:p>
        </p:txBody>
      </p:sp>
      <p:sp>
        <p:nvSpPr>
          <p:cNvPr id="6" name="Rectangle 5"/>
          <p:cNvSpPr/>
          <p:nvPr/>
        </p:nvSpPr>
        <p:spPr>
          <a:xfrm>
            <a:off x="5914063" y="3064792"/>
            <a:ext cx="530915" cy="369332"/>
          </a:xfrm>
          <a:prstGeom prst="rect">
            <a:avLst/>
          </a:prstGeom>
        </p:spPr>
        <p:txBody>
          <a:bodyPr wrap="none">
            <a:spAutoFit/>
          </a:bodyPr>
          <a:lstStyle/>
          <a:p>
            <a:pPr algn="just"/>
            <a:r>
              <a:rPr lang="en-US" b="1" dirty="0">
                <a:solidFill>
                  <a:srgbClr val="222222"/>
                </a:solidFill>
                <a:latin typeface="Times New Roman" panose="02020603050405020304" pitchFamily="18" charset="0"/>
                <a:ea typeface="MS PMincho" panose="02020600040205080304" pitchFamily="18" charset="-128"/>
                <a:cs typeface="Times New Roman" panose="02020603050405020304" pitchFamily="18" charset="0"/>
              </a:rPr>
              <a:t>OR</a:t>
            </a:r>
          </a:p>
        </p:txBody>
      </p:sp>
      <p:pic>
        <p:nvPicPr>
          <p:cNvPr id="5" name="Picture 4"/>
          <p:cNvPicPr>
            <a:picLocks noChangeAspect="1"/>
          </p:cNvPicPr>
          <p:nvPr/>
        </p:nvPicPr>
        <p:blipFill>
          <a:blip r:embed="rId2"/>
          <a:stretch>
            <a:fillRect/>
          </a:stretch>
        </p:blipFill>
        <p:spPr>
          <a:xfrm>
            <a:off x="928048" y="4364369"/>
            <a:ext cx="4735773" cy="2350330"/>
          </a:xfrm>
          <a:prstGeom prst="rect">
            <a:avLst/>
          </a:prstGeom>
          <a:ln>
            <a:noFill/>
          </a:ln>
          <a:effectLst>
            <a:softEdge rad="112500"/>
          </a:effectLst>
        </p:spPr>
      </p:pic>
    </p:spTree>
    <p:extLst>
      <p:ext uri="{BB962C8B-B14F-4D97-AF65-F5344CB8AC3E}">
        <p14:creationId xmlns:p14="http://schemas.microsoft.com/office/powerpoint/2010/main" val="1446072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Branches of Psychology</a:t>
            </a:r>
          </a:p>
        </p:txBody>
      </p:sp>
      <p:sp>
        <p:nvSpPr>
          <p:cNvPr id="3" name="Content Placeholder 2"/>
          <p:cNvSpPr>
            <a:spLocks noGrp="1"/>
          </p:cNvSpPr>
          <p:nvPr>
            <p:ph sz="half" idx="1"/>
          </p:nvPr>
        </p:nvSpPr>
        <p:spPr/>
        <p:txBody>
          <a:bodyPr>
            <a:normAutofit fontScale="77500" lnSpcReduction="20000"/>
          </a:bodyPr>
          <a:lstStyle/>
          <a:p>
            <a:pPr marL="0" indent="0">
              <a:buNone/>
            </a:pPr>
            <a:endParaRPr lang="en-US" sz="2000" dirty="0">
              <a:solidFill>
                <a:schemeClr val="tx1"/>
              </a:solidFill>
            </a:endParaRPr>
          </a:p>
          <a:p>
            <a:r>
              <a:rPr lang="en-US" sz="3400" dirty="0" smtClean="0">
                <a:solidFill>
                  <a:schemeClr val="tx1"/>
                </a:solidFill>
              </a:rPr>
              <a:t>Clinical </a:t>
            </a:r>
            <a:r>
              <a:rPr lang="en-US" sz="3400" dirty="0">
                <a:solidFill>
                  <a:schemeClr val="tx1"/>
                </a:solidFill>
              </a:rPr>
              <a:t>psychology</a:t>
            </a:r>
          </a:p>
          <a:p>
            <a:r>
              <a:rPr lang="en-US" sz="3400" dirty="0" smtClean="0">
                <a:solidFill>
                  <a:schemeClr val="tx1"/>
                </a:solidFill>
              </a:rPr>
              <a:t>Counselling</a:t>
            </a:r>
          </a:p>
          <a:p>
            <a:r>
              <a:rPr lang="en-US" sz="3400" dirty="0" smtClean="0">
                <a:solidFill>
                  <a:schemeClr val="tx1"/>
                </a:solidFill>
              </a:rPr>
              <a:t>Developmental </a:t>
            </a:r>
            <a:r>
              <a:rPr lang="en-US" sz="3400" dirty="0">
                <a:solidFill>
                  <a:schemeClr val="tx1"/>
                </a:solidFill>
              </a:rPr>
              <a:t>psychology</a:t>
            </a:r>
          </a:p>
          <a:p>
            <a:r>
              <a:rPr lang="en-US" sz="3400" dirty="0" smtClean="0">
                <a:solidFill>
                  <a:schemeClr val="tx1"/>
                </a:solidFill>
              </a:rPr>
              <a:t>Social psychology</a:t>
            </a:r>
          </a:p>
          <a:p>
            <a:r>
              <a:rPr lang="en-US" sz="3400" dirty="0">
                <a:solidFill>
                  <a:schemeClr val="tx1"/>
                </a:solidFill>
              </a:rPr>
              <a:t>School and Educational psychology</a:t>
            </a:r>
          </a:p>
          <a:p>
            <a:r>
              <a:rPr lang="en-US" sz="3400" dirty="0">
                <a:solidFill>
                  <a:schemeClr val="tx1"/>
                </a:solidFill>
              </a:rPr>
              <a:t>Industrial and Organizational psychology</a:t>
            </a:r>
          </a:p>
          <a:p>
            <a:endParaRPr lang="en-US" sz="3400" dirty="0" smtClean="0">
              <a:solidFill>
                <a:schemeClr val="tx1"/>
              </a:solidFill>
            </a:endParaRPr>
          </a:p>
          <a:p>
            <a:pPr marL="0" indent="0">
              <a:buNone/>
            </a:pPr>
            <a:endParaRPr lang="en-US" dirty="0"/>
          </a:p>
        </p:txBody>
      </p:sp>
      <p:sp>
        <p:nvSpPr>
          <p:cNvPr id="4" name="Content Placeholder 3"/>
          <p:cNvSpPr>
            <a:spLocks noGrp="1"/>
          </p:cNvSpPr>
          <p:nvPr>
            <p:ph sz="half" idx="2"/>
          </p:nvPr>
        </p:nvSpPr>
        <p:spPr/>
        <p:txBody>
          <a:bodyPr>
            <a:normAutofit fontScale="77500" lnSpcReduction="20000"/>
          </a:bodyPr>
          <a:lstStyle/>
          <a:p>
            <a:r>
              <a:rPr lang="en-US" sz="3400" dirty="0" smtClean="0">
                <a:solidFill>
                  <a:schemeClr val="tx1"/>
                </a:solidFill>
              </a:rPr>
              <a:t>Sports psychology</a:t>
            </a:r>
          </a:p>
          <a:p>
            <a:r>
              <a:rPr lang="en-US" sz="3400" dirty="0">
                <a:solidFill>
                  <a:schemeClr val="tx1"/>
                </a:solidFill>
              </a:rPr>
              <a:t>Forensic </a:t>
            </a:r>
            <a:r>
              <a:rPr lang="en-US" sz="3400" dirty="0" smtClean="0">
                <a:solidFill>
                  <a:schemeClr val="tx1"/>
                </a:solidFill>
              </a:rPr>
              <a:t>psychology</a:t>
            </a:r>
            <a:endParaRPr lang="en-US" sz="3400" dirty="0">
              <a:solidFill>
                <a:schemeClr val="tx1"/>
              </a:solidFill>
            </a:endParaRPr>
          </a:p>
          <a:p>
            <a:r>
              <a:rPr lang="en-US" sz="3400" dirty="0" smtClean="0">
                <a:solidFill>
                  <a:schemeClr val="tx1"/>
                </a:solidFill>
              </a:rPr>
              <a:t>Health </a:t>
            </a:r>
            <a:r>
              <a:rPr lang="en-US" sz="3400" dirty="0">
                <a:solidFill>
                  <a:schemeClr val="tx1"/>
                </a:solidFill>
              </a:rPr>
              <a:t>psychology</a:t>
            </a:r>
          </a:p>
          <a:p>
            <a:endParaRPr lang="en-US" dirty="0"/>
          </a:p>
        </p:txBody>
      </p:sp>
    </p:spTree>
    <p:extLst>
      <p:ext uri="{BB962C8B-B14F-4D97-AF65-F5344CB8AC3E}">
        <p14:creationId xmlns:p14="http://schemas.microsoft.com/office/powerpoint/2010/main" val="33295755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Topic 2 week 1</a:t>
            </a:r>
            <a:endParaRPr lang="en-US" dirty="0"/>
          </a:p>
        </p:txBody>
      </p:sp>
    </p:spTree>
    <p:extLst>
      <p:ext uri="{BB962C8B-B14F-4D97-AF65-F5344CB8AC3E}">
        <p14:creationId xmlns:p14="http://schemas.microsoft.com/office/powerpoint/2010/main" val="4294159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OUTCOMES</a:t>
            </a:r>
            <a:endParaRPr lang="en-US" dirty="0"/>
          </a:p>
        </p:txBody>
      </p:sp>
      <p:sp>
        <p:nvSpPr>
          <p:cNvPr id="5" name="Content Placeholder 4"/>
          <p:cNvSpPr>
            <a:spLocks noGrp="1"/>
          </p:cNvSpPr>
          <p:nvPr>
            <p:ph idx="1"/>
          </p:nvPr>
        </p:nvSpPr>
        <p:spPr/>
        <p:txBody>
          <a:bodyPr/>
          <a:lstStyle/>
          <a:p>
            <a:endParaRPr lang="en-US"/>
          </a:p>
        </p:txBody>
      </p:sp>
      <p:graphicFrame>
        <p:nvGraphicFramePr>
          <p:cNvPr id="6" name="Content Placeholder 3"/>
          <p:cNvGraphicFramePr>
            <a:graphicFrameLocks/>
          </p:cNvGraphicFramePr>
          <p:nvPr>
            <p:extLst>
              <p:ext uri="{D42A27DB-BD31-4B8C-83A1-F6EECF244321}">
                <p14:modId xmlns:p14="http://schemas.microsoft.com/office/powerpoint/2010/main" val="3440279905"/>
              </p:ext>
            </p:extLst>
          </p:nvPr>
        </p:nvGraphicFramePr>
        <p:xfrm>
          <a:off x="581025" y="2181225"/>
          <a:ext cx="11029950" cy="41786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629210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2" y="883239"/>
            <a:ext cx="11029616" cy="1013800"/>
          </a:xfrm>
        </p:spPr>
        <p:txBody>
          <a:bodyPr>
            <a:normAutofit fontScale="90000"/>
          </a:bodyPr>
          <a:lstStyle/>
          <a:p>
            <a:pPr algn="ctr"/>
            <a:r>
              <a:rPr lang="en-US" sz="4400" dirty="0"/>
              <a:t>The Historical Origins of</a:t>
            </a:r>
            <a:br>
              <a:rPr lang="en-US" sz="4400" dirty="0"/>
            </a:br>
            <a:r>
              <a:rPr lang="en-US" sz="4400" dirty="0" smtClean="0"/>
              <a:t>psychology</a:t>
            </a:r>
            <a:endParaRPr lang="en-US" sz="4400" dirty="0"/>
          </a:p>
        </p:txBody>
      </p:sp>
      <p:pic>
        <p:nvPicPr>
          <p:cNvPr id="4" name="Picture 4" descr="What Do Whigs Have To Do With History of Psychology? – JEPS Bulletin"/>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1192" y="1897039"/>
            <a:ext cx="10809027" cy="502919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53596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cs typeface="Times New Roman" panose="02020603050405020304" pitchFamily="18" charset="0"/>
              </a:rPr>
              <a:t>Supernatural Elements</a:t>
            </a:r>
            <a:endParaRPr lang="en-US" dirty="0"/>
          </a:p>
        </p:txBody>
      </p:sp>
      <p:pic>
        <p:nvPicPr>
          <p:cNvPr id="1026" name="Picture 2" descr="Man looking up at a huge ghostly horned demon appearing out the mi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827" y="2947916"/>
            <a:ext cx="11360600" cy="379859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5" name="Content Placeholder 4"/>
          <p:cNvSpPr>
            <a:spLocks noGrp="1"/>
          </p:cNvSpPr>
          <p:nvPr>
            <p:ph idx="1"/>
          </p:nvPr>
        </p:nvSpPr>
        <p:spPr>
          <a:xfrm>
            <a:off x="581191" y="1379783"/>
            <a:ext cx="10569029" cy="2919262"/>
          </a:xfrm>
        </p:spPr>
        <p:txBody>
          <a:bodyPr>
            <a:normAutofit/>
          </a:bodyPr>
          <a:lstStyle/>
          <a:p>
            <a:pPr algn="just"/>
            <a:r>
              <a:rPr lang="en-US" sz="2400" dirty="0" smtClean="0">
                <a:solidFill>
                  <a:schemeClr val="tx1"/>
                </a:solidFill>
                <a:latin typeface="+mj-lt"/>
              </a:rPr>
              <a:t>Before </a:t>
            </a:r>
            <a:r>
              <a:rPr lang="en-US" sz="2400" dirty="0">
                <a:solidFill>
                  <a:schemeClr val="tx1"/>
                </a:solidFill>
                <a:latin typeface="+mj-lt"/>
              </a:rPr>
              <a:t>the age of scientific inquiry </a:t>
            </a:r>
            <a:r>
              <a:rPr lang="en-US" sz="2400" dirty="0" smtClean="0">
                <a:solidFill>
                  <a:schemeClr val="tx1"/>
                </a:solidFill>
                <a:latin typeface="+mj-lt"/>
              </a:rPr>
              <a:t>all </a:t>
            </a:r>
            <a:r>
              <a:rPr lang="en-US" sz="2400" dirty="0">
                <a:solidFill>
                  <a:schemeClr val="tx1"/>
                </a:solidFill>
                <a:latin typeface="+mj-lt"/>
              </a:rPr>
              <a:t>good and bad </a:t>
            </a:r>
            <a:r>
              <a:rPr lang="en-US" sz="2400" dirty="0" smtClean="0">
                <a:solidFill>
                  <a:schemeClr val="tx1"/>
                </a:solidFill>
                <a:latin typeface="+mj-lt"/>
              </a:rPr>
              <a:t>manifestations </a:t>
            </a:r>
            <a:r>
              <a:rPr lang="en-US" sz="2400" dirty="0">
                <a:solidFill>
                  <a:schemeClr val="tx1"/>
                </a:solidFill>
                <a:latin typeface="+mj-lt"/>
              </a:rPr>
              <a:t>beyond the control of human kind were regarded as supernatural.</a:t>
            </a:r>
            <a:endParaRPr lang="en-US" sz="2400" dirty="0">
              <a:solidFill>
                <a:schemeClr val="tx1"/>
              </a:solidFill>
              <a:latin typeface="+mj-lt"/>
              <a:cs typeface="Times New Roman" panose="02020603050405020304" pitchFamily="18" charset="0"/>
            </a:endParaRPr>
          </a:p>
          <a:p>
            <a:endParaRPr lang="en-US" sz="2400" dirty="0"/>
          </a:p>
        </p:txBody>
      </p:sp>
    </p:spTree>
    <p:extLst>
      <p:ext uri="{BB962C8B-B14F-4D97-AF65-F5344CB8AC3E}">
        <p14:creationId xmlns:p14="http://schemas.microsoft.com/office/powerpoint/2010/main" val="20150875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1" y="733223"/>
            <a:ext cx="11029616" cy="1013800"/>
          </a:xfrm>
        </p:spPr>
        <p:txBody>
          <a:bodyPr/>
          <a:lstStyle/>
          <a:p>
            <a:r>
              <a:rPr lang="en-US" dirty="0" smtClean="0"/>
              <a:t>EARLY DEMONOLOGY</a:t>
            </a:r>
            <a:endParaRPr lang="en-US" dirty="0"/>
          </a:p>
        </p:txBody>
      </p:sp>
      <p:sp>
        <p:nvSpPr>
          <p:cNvPr id="3" name="Content Placeholder 2"/>
          <p:cNvSpPr>
            <a:spLocks noGrp="1"/>
          </p:cNvSpPr>
          <p:nvPr>
            <p:ph idx="1"/>
          </p:nvPr>
        </p:nvSpPr>
        <p:spPr>
          <a:xfrm>
            <a:off x="414278" y="1266940"/>
            <a:ext cx="11363443" cy="2690911"/>
          </a:xfrm>
        </p:spPr>
        <p:txBody>
          <a:bodyPr>
            <a:normAutofit/>
          </a:bodyPr>
          <a:lstStyle/>
          <a:p>
            <a:pPr algn="just"/>
            <a:r>
              <a:rPr lang="en-US" sz="2400" dirty="0">
                <a:solidFill>
                  <a:schemeClr val="tx1"/>
                </a:solidFill>
              </a:rPr>
              <a:t>The doctrine that a semi autonomous </a:t>
            </a:r>
            <a:r>
              <a:rPr lang="en-US" sz="2400" dirty="0" smtClean="0">
                <a:solidFill>
                  <a:schemeClr val="tx1"/>
                </a:solidFill>
              </a:rPr>
              <a:t>or completely </a:t>
            </a:r>
            <a:r>
              <a:rPr lang="en-US" sz="2400" dirty="0">
                <a:solidFill>
                  <a:schemeClr val="tx1"/>
                </a:solidFill>
              </a:rPr>
              <a:t>autonomous evil being </a:t>
            </a:r>
            <a:r>
              <a:rPr lang="en-US" sz="2400" dirty="0" smtClean="0">
                <a:solidFill>
                  <a:schemeClr val="tx1"/>
                </a:solidFill>
              </a:rPr>
              <a:t>such as </a:t>
            </a:r>
            <a:r>
              <a:rPr lang="en-US" sz="2400" dirty="0">
                <a:solidFill>
                  <a:schemeClr val="tx1"/>
                </a:solidFill>
              </a:rPr>
              <a:t>the devil may dwell within a </a:t>
            </a:r>
            <a:r>
              <a:rPr lang="en-US" sz="2400" dirty="0" smtClean="0">
                <a:solidFill>
                  <a:schemeClr val="tx1"/>
                </a:solidFill>
              </a:rPr>
              <a:t>person and </a:t>
            </a:r>
            <a:r>
              <a:rPr lang="en-US" sz="2400" dirty="0">
                <a:solidFill>
                  <a:schemeClr val="tx1"/>
                </a:solidFill>
              </a:rPr>
              <a:t>control his or her mind and body </a:t>
            </a:r>
            <a:r>
              <a:rPr lang="en-US" sz="2400" dirty="0" smtClean="0">
                <a:solidFill>
                  <a:schemeClr val="tx1"/>
                </a:solidFill>
              </a:rPr>
              <a:t>is called </a:t>
            </a:r>
            <a:r>
              <a:rPr lang="en-US" sz="2400" b="1" dirty="0">
                <a:solidFill>
                  <a:schemeClr val="tx1"/>
                </a:solidFill>
              </a:rPr>
              <a:t>demonology</a:t>
            </a:r>
            <a:r>
              <a:rPr lang="en-US" sz="2400" dirty="0">
                <a:solidFill>
                  <a:schemeClr val="tx1"/>
                </a:solidFill>
              </a:rPr>
              <a:t>.</a:t>
            </a:r>
          </a:p>
        </p:txBody>
      </p:sp>
      <p:pic>
        <p:nvPicPr>
          <p:cNvPr id="3074" name="Picture 2" descr="The Encyclopedia of Demons and Demonology: Rosemary Ellen Guiley, John  Zaffis: 9780816073153: Amazon.com: Book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084" t="28330" r="1656" b="7388"/>
          <a:stretch/>
        </p:blipFill>
        <p:spPr bwMode="auto">
          <a:xfrm>
            <a:off x="414278" y="3423167"/>
            <a:ext cx="11363443" cy="343483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09130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ntroduction to Psychology. Trephining – early form of “therapy” - ppt  download"/>
          <p:cNvPicPr>
            <a:picLocks noChangeAspect="1" noChangeArrowheads="1"/>
          </p:cNvPicPr>
          <p:nvPr/>
        </p:nvPicPr>
        <p:blipFill rotWithShape="1">
          <a:blip r:embed="rId2">
            <a:extLst>
              <a:ext uri="{28A0092B-C50C-407E-A947-70E740481C1C}">
                <a14:useLocalDpi xmlns:a14="http://schemas.microsoft.com/office/drawing/2010/main" val="0"/>
              </a:ext>
            </a:extLst>
          </a:blip>
          <a:srcRect l="1632" t="31046" r="36260" b="18975"/>
          <a:stretch/>
        </p:blipFill>
        <p:spPr bwMode="auto">
          <a:xfrm>
            <a:off x="1241383" y="4263798"/>
            <a:ext cx="5396527" cy="242847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Trephining</a:t>
            </a:r>
          </a:p>
        </p:txBody>
      </p:sp>
      <p:sp>
        <p:nvSpPr>
          <p:cNvPr id="3" name="Content Placeholder 2"/>
          <p:cNvSpPr>
            <a:spLocks noGrp="1"/>
          </p:cNvSpPr>
          <p:nvPr>
            <p:ph idx="1"/>
          </p:nvPr>
        </p:nvSpPr>
        <p:spPr>
          <a:xfrm>
            <a:off x="530945" y="1209056"/>
            <a:ext cx="5938093" cy="3772377"/>
          </a:xfrm>
        </p:spPr>
        <p:txBody>
          <a:bodyPr>
            <a:normAutofit/>
          </a:bodyPr>
          <a:lstStyle/>
          <a:p>
            <a:pPr algn="just"/>
            <a:r>
              <a:rPr lang="en-US" sz="2400" dirty="0">
                <a:solidFill>
                  <a:schemeClr val="tx1"/>
                </a:solidFill>
              </a:rPr>
              <a:t>People thought that </a:t>
            </a:r>
            <a:r>
              <a:rPr lang="en-US" sz="2400" dirty="0" smtClean="0">
                <a:solidFill>
                  <a:schemeClr val="tx1"/>
                </a:solidFill>
              </a:rPr>
              <a:t>psychological problems </a:t>
            </a:r>
            <a:r>
              <a:rPr lang="en-US" sz="2400" dirty="0">
                <a:solidFill>
                  <a:schemeClr val="tx1"/>
                </a:solidFill>
              </a:rPr>
              <a:t>are caused by evil </a:t>
            </a:r>
            <a:r>
              <a:rPr lang="en-US" sz="2400" dirty="0" smtClean="0">
                <a:solidFill>
                  <a:schemeClr val="tx1"/>
                </a:solidFill>
              </a:rPr>
              <a:t>spirits.</a:t>
            </a:r>
          </a:p>
          <a:p>
            <a:pPr algn="just"/>
            <a:r>
              <a:rPr lang="en-US" sz="2400" dirty="0" smtClean="0">
                <a:solidFill>
                  <a:schemeClr val="tx1"/>
                </a:solidFill>
              </a:rPr>
              <a:t> To </a:t>
            </a:r>
            <a:r>
              <a:rPr lang="en-US" sz="2400" dirty="0">
                <a:solidFill>
                  <a:schemeClr val="tx1"/>
                </a:solidFill>
              </a:rPr>
              <a:t>allow those spirits to </a:t>
            </a:r>
            <a:r>
              <a:rPr lang="en-US" sz="2400" dirty="0" smtClean="0">
                <a:solidFill>
                  <a:schemeClr val="tx1"/>
                </a:solidFill>
              </a:rPr>
              <a:t>escape from </a:t>
            </a:r>
            <a:r>
              <a:rPr lang="en-US" sz="2400" dirty="0">
                <a:solidFill>
                  <a:schemeClr val="tx1"/>
                </a:solidFill>
              </a:rPr>
              <a:t>a person’s body the </a:t>
            </a:r>
            <a:r>
              <a:rPr lang="en-US" sz="2400" dirty="0" smtClean="0">
                <a:solidFill>
                  <a:schemeClr val="tx1"/>
                </a:solidFill>
              </a:rPr>
              <a:t>ancient healers </a:t>
            </a:r>
            <a:r>
              <a:rPr lang="en-US" sz="2400" dirty="0">
                <a:solidFill>
                  <a:schemeClr val="tx1"/>
                </a:solidFill>
              </a:rPr>
              <a:t>chipped a hole in </a:t>
            </a:r>
            <a:r>
              <a:rPr lang="en-US" sz="2400" dirty="0" smtClean="0">
                <a:solidFill>
                  <a:schemeClr val="tx1"/>
                </a:solidFill>
              </a:rPr>
              <a:t>patient’s skull </a:t>
            </a:r>
            <a:r>
              <a:rPr lang="en-US" sz="2400" dirty="0">
                <a:solidFill>
                  <a:schemeClr val="tx1"/>
                </a:solidFill>
              </a:rPr>
              <a:t>with crude instrument.</a:t>
            </a:r>
          </a:p>
        </p:txBody>
      </p:sp>
      <p:pic>
        <p:nvPicPr>
          <p:cNvPr id="4102" name="Picture 6" descr="Trepanning - Wikipedia"/>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7780"/>
                    </a14:imgEffect>
                    <a14:imgEffect>
                      <a14:saturation sat="103000"/>
                    </a14:imgEffect>
                  </a14:imgLayer>
                </a14:imgProps>
              </a:ext>
              <a:ext uri="{28A0092B-C50C-407E-A947-70E740481C1C}">
                <a14:useLocalDpi xmlns:a14="http://schemas.microsoft.com/office/drawing/2010/main" val="0"/>
              </a:ext>
            </a:extLst>
          </a:blip>
          <a:srcRect/>
          <a:stretch>
            <a:fillRect/>
          </a:stretch>
        </p:blipFill>
        <p:spPr bwMode="auto">
          <a:xfrm>
            <a:off x="6637910" y="1801710"/>
            <a:ext cx="5073022" cy="480481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199250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Greek philosophers</a:t>
            </a:r>
            <a:endParaRPr lang="en-US" dirty="0"/>
          </a:p>
        </p:txBody>
      </p:sp>
      <p:sp>
        <p:nvSpPr>
          <p:cNvPr id="3" name="Content Placeholder 2"/>
          <p:cNvSpPr>
            <a:spLocks noGrp="1"/>
          </p:cNvSpPr>
          <p:nvPr>
            <p:ph idx="1"/>
          </p:nvPr>
        </p:nvSpPr>
        <p:spPr>
          <a:xfrm>
            <a:off x="382138" y="2075935"/>
            <a:ext cx="5868538" cy="4352160"/>
          </a:xfrm>
        </p:spPr>
        <p:txBody>
          <a:bodyPr>
            <a:normAutofit/>
          </a:bodyPr>
          <a:lstStyle/>
          <a:p>
            <a:pPr algn="just"/>
            <a:r>
              <a:rPr lang="en-US" sz="2000" dirty="0" smtClean="0">
                <a:solidFill>
                  <a:schemeClr val="tx1"/>
                </a:solidFill>
              </a:rPr>
              <a:t>The </a:t>
            </a:r>
            <a:r>
              <a:rPr lang="en-US" sz="2000" dirty="0">
                <a:solidFill>
                  <a:schemeClr val="tx1"/>
                </a:solidFill>
              </a:rPr>
              <a:t>field of psychology emerged as a scientific discipline in the </a:t>
            </a:r>
            <a:r>
              <a:rPr lang="en-US" sz="2000" dirty="0">
                <a:solidFill>
                  <a:srgbClr val="FF0000"/>
                </a:solidFill>
              </a:rPr>
              <a:t>19th century</a:t>
            </a:r>
            <a:r>
              <a:rPr lang="en-US" sz="2000" dirty="0">
                <a:solidFill>
                  <a:schemeClr val="tx1"/>
                </a:solidFill>
              </a:rPr>
              <a:t>, but its roots go back to ancient philosophy</a:t>
            </a:r>
            <a:r>
              <a:rPr lang="en-US" sz="2000" dirty="0" smtClean="0">
                <a:solidFill>
                  <a:schemeClr val="tx1"/>
                </a:solidFill>
              </a:rPr>
              <a:t>.</a:t>
            </a:r>
          </a:p>
          <a:p>
            <a:pPr algn="just" fontAlgn="base"/>
            <a:r>
              <a:rPr lang="en-US" sz="2000" dirty="0">
                <a:solidFill>
                  <a:schemeClr val="tx1"/>
                </a:solidFill>
              </a:rPr>
              <a:t>Early Greek philosophers such as </a:t>
            </a:r>
            <a:r>
              <a:rPr lang="en-US" sz="2000" dirty="0">
                <a:solidFill>
                  <a:srgbClr val="FF0000"/>
                </a:solidFill>
              </a:rPr>
              <a:t>Socrates, Plato, </a:t>
            </a:r>
            <a:r>
              <a:rPr lang="en-US" sz="2000" dirty="0">
                <a:solidFill>
                  <a:schemeClr val="tx1"/>
                </a:solidFill>
              </a:rPr>
              <a:t>and </a:t>
            </a:r>
            <a:r>
              <a:rPr lang="en-US" sz="2000" dirty="0" smtClean="0">
                <a:solidFill>
                  <a:srgbClr val="FF0000"/>
                </a:solidFill>
              </a:rPr>
              <a:t>Aristotle </a:t>
            </a:r>
            <a:r>
              <a:rPr lang="en-US" sz="2000" dirty="0" smtClean="0">
                <a:solidFill>
                  <a:schemeClr val="tx1"/>
                </a:solidFill>
              </a:rPr>
              <a:t>explored </a:t>
            </a:r>
            <a:r>
              <a:rPr lang="en-US" sz="2000" dirty="0">
                <a:solidFill>
                  <a:schemeClr val="tx1"/>
                </a:solidFill>
              </a:rPr>
              <a:t>topics such as pleasure, pain, </a:t>
            </a:r>
            <a:r>
              <a:rPr lang="en-US" sz="2000" dirty="0" smtClean="0">
                <a:solidFill>
                  <a:schemeClr val="tx1"/>
                </a:solidFill>
              </a:rPr>
              <a:t>knowledge</a:t>
            </a:r>
            <a:r>
              <a:rPr lang="en-US" sz="2000" dirty="0">
                <a:solidFill>
                  <a:schemeClr val="tx1"/>
                </a:solidFill>
              </a:rPr>
              <a:t>, motivation, rationality, and mental illness—topics often discussed in psychology today</a:t>
            </a:r>
            <a:r>
              <a:rPr lang="en-US" sz="2000" dirty="0" smtClean="0">
                <a:solidFill>
                  <a:schemeClr val="tx1"/>
                </a:solidFill>
              </a:rPr>
              <a:t>.</a:t>
            </a:r>
          </a:p>
          <a:p>
            <a:pPr algn="just" fontAlgn="base"/>
            <a:r>
              <a:rPr lang="en-US" sz="2000" dirty="0">
                <a:solidFill>
                  <a:schemeClr val="tx1"/>
                </a:solidFill>
              </a:rPr>
              <a:t>Socrates, Plato, and Aristotle, posed fundamental questions about mental life: What is consciousness? Are people inherently rational or irrational? Is there really such a thing as free choice?</a:t>
            </a:r>
            <a:endParaRPr lang="en-US" sz="2000" dirty="0">
              <a:solidFill>
                <a:schemeClr val="tx1"/>
              </a:solidFill>
            </a:endParaRPr>
          </a:p>
          <a:p>
            <a:endParaRPr lang="en-US" dirty="0"/>
          </a:p>
        </p:txBody>
      </p:sp>
      <p:pic>
        <p:nvPicPr>
          <p:cNvPr id="2050" name="Picture 2" descr="Philosophers of Ancient Gree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0548" y="2075934"/>
            <a:ext cx="5885505" cy="435216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501065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HYPOCRATES</a:t>
            </a:r>
          </a:p>
        </p:txBody>
      </p:sp>
      <p:pic>
        <p:nvPicPr>
          <p:cNvPr id="4" name="Picture 6" descr="100+ Medicine Pictures | Download Free Images &amp;amp; Stock Photos on Unsplas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33564" y="1856096"/>
            <a:ext cx="4244453" cy="476768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581193" y="2180496"/>
            <a:ext cx="6952372" cy="3678303"/>
          </a:xfrm>
        </p:spPr>
        <p:txBody>
          <a:bodyPr>
            <a:normAutofit/>
          </a:bodyPr>
          <a:lstStyle/>
          <a:p>
            <a:pPr algn="just"/>
            <a:r>
              <a:rPr lang="en-US" sz="2400" dirty="0">
                <a:solidFill>
                  <a:schemeClr val="tx1"/>
                </a:solidFill>
              </a:rPr>
              <a:t>Hippocrates, often </a:t>
            </a:r>
            <a:r>
              <a:rPr lang="en-US" sz="2400" dirty="0" smtClean="0">
                <a:solidFill>
                  <a:schemeClr val="tx1"/>
                </a:solidFill>
              </a:rPr>
              <a:t>called the </a:t>
            </a:r>
            <a:r>
              <a:rPr lang="en-US" sz="2400" dirty="0">
                <a:solidFill>
                  <a:srgbClr val="FF0000"/>
                </a:solidFill>
              </a:rPr>
              <a:t>‘father of </a:t>
            </a:r>
            <a:r>
              <a:rPr lang="en-US" sz="2400" dirty="0" smtClean="0">
                <a:solidFill>
                  <a:srgbClr val="FF0000"/>
                </a:solidFill>
              </a:rPr>
              <a:t>medicine’</a:t>
            </a:r>
            <a:r>
              <a:rPr lang="en-US" sz="2400" dirty="0" smtClean="0">
                <a:solidFill>
                  <a:schemeClr val="tx1"/>
                </a:solidFill>
              </a:rPr>
              <a:t>, lived </a:t>
            </a:r>
            <a:r>
              <a:rPr lang="en-US" sz="2400" dirty="0">
                <a:solidFill>
                  <a:schemeClr val="tx1"/>
                </a:solidFill>
              </a:rPr>
              <a:t>around the same time as Socrates. </a:t>
            </a:r>
          </a:p>
          <a:p>
            <a:pPr algn="just"/>
            <a:r>
              <a:rPr lang="en-US" sz="2400" dirty="0">
                <a:solidFill>
                  <a:schemeClr val="tx1"/>
                </a:solidFill>
              </a:rPr>
              <a:t>He was deeply interested in physiology, the study of the functions of the living organism and its parts. </a:t>
            </a:r>
          </a:p>
          <a:p>
            <a:pPr algn="just"/>
            <a:r>
              <a:rPr lang="en-US" sz="2400" dirty="0">
                <a:solidFill>
                  <a:schemeClr val="tx1"/>
                </a:solidFill>
              </a:rPr>
              <a:t>He made many important observations about how the brain controls various organs of the body. </a:t>
            </a:r>
            <a:endParaRPr lang="en-US" sz="2400" dirty="0" smtClean="0">
              <a:solidFill>
                <a:schemeClr val="tx1"/>
              </a:solidFill>
            </a:endParaRPr>
          </a:p>
          <a:p>
            <a:pPr algn="just"/>
            <a:r>
              <a:rPr lang="en-US" sz="2400" dirty="0" smtClean="0">
                <a:solidFill>
                  <a:schemeClr val="tx1"/>
                </a:solidFill>
              </a:rPr>
              <a:t>These </a:t>
            </a:r>
            <a:r>
              <a:rPr lang="en-US" sz="2400" dirty="0">
                <a:solidFill>
                  <a:schemeClr val="tx1"/>
                </a:solidFill>
              </a:rPr>
              <a:t>observations set the stage for what became the </a:t>
            </a:r>
            <a:r>
              <a:rPr lang="en-US" sz="2400" dirty="0">
                <a:solidFill>
                  <a:srgbClr val="FF0000"/>
                </a:solidFill>
              </a:rPr>
              <a:t>biological perspective in psychology</a:t>
            </a:r>
          </a:p>
          <a:p>
            <a:pPr algn="just"/>
            <a:endParaRPr lang="en-US" dirty="0"/>
          </a:p>
        </p:txBody>
      </p:sp>
      <p:pic>
        <p:nvPicPr>
          <p:cNvPr id="5" name="Picture 4"/>
          <p:cNvPicPr>
            <a:picLocks noChangeAspect="1"/>
          </p:cNvPicPr>
          <p:nvPr/>
        </p:nvPicPr>
        <p:blipFill>
          <a:blip r:embed="rId3"/>
          <a:stretch>
            <a:fillRect/>
          </a:stretch>
        </p:blipFill>
        <p:spPr>
          <a:xfrm>
            <a:off x="7533563" y="3098752"/>
            <a:ext cx="2098293" cy="3084447"/>
          </a:xfrm>
          <a:prstGeom prst="ellipse">
            <a:avLst/>
          </a:prstGeom>
          <a:ln>
            <a:noFill/>
          </a:ln>
          <a:effectLst>
            <a:softEdge rad="112500"/>
          </a:effectLst>
        </p:spPr>
      </p:pic>
    </p:spTree>
    <p:extLst>
      <p:ext uri="{BB962C8B-B14F-4D97-AF65-F5344CB8AC3E}">
        <p14:creationId xmlns:p14="http://schemas.microsoft.com/office/powerpoint/2010/main" val="7528452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17</a:t>
            </a:r>
            <a:r>
              <a:rPr lang="en-US" baseline="30000" dirty="0" smtClean="0"/>
              <a:t>th</a:t>
            </a:r>
            <a:r>
              <a:rPr lang="en-US" dirty="0" smtClean="0"/>
              <a:t> century starts</a:t>
            </a:r>
            <a:endParaRPr lang="en-US" dirty="0"/>
          </a:p>
        </p:txBody>
      </p:sp>
      <p:sp>
        <p:nvSpPr>
          <p:cNvPr id="3" name="Content Placeholder 2"/>
          <p:cNvSpPr>
            <a:spLocks noGrp="1"/>
          </p:cNvSpPr>
          <p:nvPr>
            <p:ph idx="1"/>
          </p:nvPr>
        </p:nvSpPr>
        <p:spPr>
          <a:xfrm>
            <a:off x="3616655" y="2180496"/>
            <a:ext cx="7994151" cy="3678303"/>
          </a:xfrm>
        </p:spPr>
        <p:txBody>
          <a:bodyPr/>
          <a:lstStyle/>
          <a:p>
            <a:pPr algn="just"/>
            <a:r>
              <a:rPr lang="en-US" sz="2400" dirty="0">
                <a:solidFill>
                  <a:schemeClr val="tx1"/>
                </a:solidFill>
              </a:rPr>
              <a:t>In the 17th century, French mathematician and philosopher </a:t>
            </a:r>
            <a:r>
              <a:rPr lang="en-US" sz="2400" dirty="0">
                <a:solidFill>
                  <a:srgbClr val="FF0000"/>
                </a:solidFill>
              </a:rPr>
              <a:t>René Descartes </a:t>
            </a:r>
            <a:r>
              <a:rPr lang="en-US" sz="2400" dirty="0">
                <a:solidFill>
                  <a:schemeClr val="tx1"/>
                </a:solidFill>
              </a:rPr>
              <a:t>theorized that the body and mind are separate entities. This concept came to be known as </a:t>
            </a:r>
            <a:r>
              <a:rPr lang="en-US" sz="2400" dirty="0" smtClean="0">
                <a:solidFill>
                  <a:srgbClr val="FF0000"/>
                </a:solidFill>
              </a:rPr>
              <a:t>dualism</a:t>
            </a:r>
          </a:p>
          <a:p>
            <a:pPr marL="0" indent="0" algn="just">
              <a:buNone/>
            </a:pPr>
            <a:endParaRPr lang="en-US" dirty="0"/>
          </a:p>
        </p:txBody>
      </p:sp>
      <p:pic>
        <p:nvPicPr>
          <p:cNvPr id="4" name="Picture 3"/>
          <p:cNvPicPr>
            <a:picLocks noChangeAspect="1"/>
          </p:cNvPicPr>
          <p:nvPr/>
        </p:nvPicPr>
        <p:blipFill>
          <a:blip r:embed="rId2"/>
          <a:stretch>
            <a:fillRect/>
          </a:stretch>
        </p:blipFill>
        <p:spPr>
          <a:xfrm>
            <a:off x="204716" y="2180496"/>
            <a:ext cx="3411940" cy="399694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767378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8051182" y="2157178"/>
            <a:ext cx="3995357" cy="39843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7" name="Content Placeholder 2"/>
          <p:cNvSpPr txBox="1">
            <a:spLocks/>
          </p:cNvSpPr>
          <p:nvPr/>
        </p:nvSpPr>
        <p:spPr>
          <a:xfrm>
            <a:off x="891933" y="1555845"/>
            <a:ext cx="6518802" cy="4741765"/>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sz="2400" dirty="0" smtClean="0">
                <a:solidFill>
                  <a:schemeClr val="tx1"/>
                </a:solidFill>
              </a:rPr>
              <a:t>English philosopher </a:t>
            </a:r>
            <a:r>
              <a:rPr lang="en-US" sz="2400" dirty="0" smtClean="0">
                <a:solidFill>
                  <a:srgbClr val="FF0000"/>
                </a:solidFill>
              </a:rPr>
              <a:t>John Locke</a:t>
            </a:r>
          </a:p>
          <a:p>
            <a:pPr algn="just"/>
            <a:r>
              <a:rPr lang="en-US" sz="2400" dirty="0" smtClean="0">
                <a:solidFill>
                  <a:schemeClr val="tx1"/>
                </a:solidFill>
              </a:rPr>
              <a:t>According to Locke, at birth the human mind is a </a:t>
            </a:r>
            <a:r>
              <a:rPr lang="en-US" sz="2400" dirty="0" smtClean="0">
                <a:solidFill>
                  <a:srgbClr val="FF0000"/>
                </a:solidFill>
              </a:rPr>
              <a:t>tabula rasa,</a:t>
            </a:r>
            <a:r>
              <a:rPr lang="en-US" sz="2400" dirty="0" smtClean="0">
                <a:solidFill>
                  <a:schemeClr val="tx1"/>
                </a:solidFill>
              </a:rPr>
              <a:t> a blank slate on which experience ‘writes’ knowledge and understanding as the individual matures.</a:t>
            </a:r>
            <a:endParaRPr lang="en-US" sz="2400" dirty="0">
              <a:solidFill>
                <a:schemeClr val="tx1"/>
              </a:solidFill>
            </a:endParaRPr>
          </a:p>
        </p:txBody>
      </p:sp>
    </p:spTree>
    <p:extLst>
      <p:ext uri="{BB962C8B-B14F-4D97-AF65-F5344CB8AC3E}">
        <p14:creationId xmlns:p14="http://schemas.microsoft.com/office/powerpoint/2010/main" val="967599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beginnings of scientific psychology</a:t>
            </a:r>
          </a:p>
        </p:txBody>
      </p:sp>
      <p:sp>
        <p:nvSpPr>
          <p:cNvPr id="3" name="Content Placeholder 2"/>
          <p:cNvSpPr>
            <a:spLocks noGrp="1"/>
          </p:cNvSpPr>
          <p:nvPr>
            <p:ph idx="1"/>
          </p:nvPr>
        </p:nvSpPr>
        <p:spPr>
          <a:xfrm>
            <a:off x="581192" y="1092449"/>
            <a:ext cx="6611345" cy="5174537"/>
          </a:xfrm>
        </p:spPr>
        <p:txBody>
          <a:bodyPr>
            <a:normAutofit/>
          </a:bodyPr>
          <a:lstStyle/>
          <a:p>
            <a:pPr algn="just"/>
            <a:r>
              <a:rPr lang="en-US" sz="2400" dirty="0">
                <a:solidFill>
                  <a:srgbClr val="FF0000"/>
                </a:solidFill>
              </a:rPr>
              <a:t>Wilhelm Wundt </a:t>
            </a:r>
            <a:r>
              <a:rPr lang="en-US" sz="2400" dirty="0">
                <a:solidFill>
                  <a:schemeClr val="tx1"/>
                </a:solidFill>
              </a:rPr>
              <a:t>established the </a:t>
            </a:r>
            <a:r>
              <a:rPr lang="en-US" sz="2400" dirty="0">
                <a:solidFill>
                  <a:srgbClr val="FF0000"/>
                </a:solidFill>
              </a:rPr>
              <a:t>first psychological laboratory </a:t>
            </a:r>
            <a:r>
              <a:rPr lang="en-US" sz="2400" dirty="0">
                <a:solidFill>
                  <a:schemeClr val="tx1"/>
                </a:solidFill>
              </a:rPr>
              <a:t>at the University of Leipzig in Germany in </a:t>
            </a:r>
            <a:r>
              <a:rPr lang="en-US" sz="2400" dirty="0" smtClean="0">
                <a:solidFill>
                  <a:srgbClr val="FF0000"/>
                </a:solidFill>
              </a:rPr>
              <a:t>1879.</a:t>
            </a:r>
            <a:r>
              <a:rPr lang="en-US" sz="2400" dirty="0" smtClean="0">
                <a:solidFill>
                  <a:schemeClr val="tx1"/>
                </a:solidFill>
              </a:rPr>
              <a:t> Wundt </a:t>
            </a:r>
            <a:r>
              <a:rPr lang="en-US" sz="2400" dirty="0">
                <a:solidFill>
                  <a:schemeClr val="tx1"/>
                </a:solidFill>
              </a:rPr>
              <a:t>relied on </a:t>
            </a:r>
            <a:r>
              <a:rPr lang="en-US" sz="2400" dirty="0">
                <a:solidFill>
                  <a:srgbClr val="FF0000"/>
                </a:solidFill>
              </a:rPr>
              <a:t>introspection</a:t>
            </a:r>
            <a:r>
              <a:rPr lang="en-US" sz="2400" dirty="0">
                <a:solidFill>
                  <a:schemeClr val="tx1"/>
                </a:solidFill>
              </a:rPr>
              <a:t> to study mental processes. </a:t>
            </a:r>
            <a:endParaRPr lang="en-US" sz="2400" dirty="0" smtClean="0">
              <a:solidFill>
                <a:schemeClr val="tx1"/>
              </a:solidFill>
            </a:endParaRPr>
          </a:p>
          <a:p>
            <a:pPr algn="just"/>
            <a:r>
              <a:rPr lang="en-US" sz="2400" dirty="0">
                <a:solidFill>
                  <a:schemeClr val="tx1"/>
                </a:solidFill>
              </a:rPr>
              <a:t>Father of Modern </a:t>
            </a:r>
            <a:r>
              <a:rPr lang="en-US" sz="2400" dirty="0" smtClean="0">
                <a:solidFill>
                  <a:schemeClr val="tx1"/>
                </a:solidFill>
              </a:rPr>
              <a:t>Psychology</a:t>
            </a:r>
          </a:p>
          <a:p>
            <a:pPr algn="just"/>
            <a:r>
              <a:rPr lang="en-US" sz="2400" dirty="0" smtClean="0">
                <a:solidFill>
                  <a:srgbClr val="FF0000"/>
                </a:solidFill>
              </a:rPr>
              <a:t>Introspection </a:t>
            </a:r>
            <a:r>
              <a:rPr lang="en-US" sz="2400" dirty="0">
                <a:solidFill>
                  <a:schemeClr val="tx1"/>
                </a:solidFill>
              </a:rPr>
              <a:t>refers to observing and recording the nature of one’s own perceptions, thoughts, and feelings. </a:t>
            </a:r>
          </a:p>
        </p:txBody>
      </p:sp>
      <p:pic>
        <p:nvPicPr>
          <p:cNvPr id="4" name="Picture 3"/>
          <p:cNvPicPr>
            <a:picLocks noChangeAspect="1"/>
          </p:cNvPicPr>
          <p:nvPr/>
        </p:nvPicPr>
        <p:blipFill>
          <a:blip r:embed="rId2"/>
          <a:stretch>
            <a:fillRect/>
          </a:stretch>
        </p:blipFill>
        <p:spPr>
          <a:xfrm>
            <a:off x="7411286" y="1948226"/>
            <a:ext cx="4199522" cy="4318760"/>
          </a:xfrm>
          <a:prstGeom prst="rect">
            <a:avLst/>
          </a:prstGeom>
        </p:spPr>
      </p:pic>
    </p:spTree>
    <p:extLst>
      <p:ext uri="{BB962C8B-B14F-4D97-AF65-F5344CB8AC3E}">
        <p14:creationId xmlns:p14="http://schemas.microsoft.com/office/powerpoint/2010/main" val="109340689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1192" y="2180496"/>
            <a:ext cx="11029615" cy="4356782"/>
          </a:xfrm>
        </p:spPr>
        <p:txBody>
          <a:bodyPr>
            <a:normAutofit/>
          </a:bodyPr>
          <a:lstStyle/>
          <a:p>
            <a:pPr algn="just"/>
            <a:r>
              <a:rPr lang="en-US" sz="2000" dirty="0">
                <a:solidFill>
                  <a:schemeClr val="tx1"/>
                </a:solidFill>
              </a:rPr>
              <a:t>Examples of introspections include people’s reports of how heavy they perceive an object to be and how bright a flash of light seems to be. The introspective method was inherited from philosophy, but Wundt added a new dimension to the concept. Pure self-observation was not sufficient; it had to be supplemented by experiments</a:t>
            </a:r>
            <a:r>
              <a:rPr lang="en-US" sz="2000" dirty="0" smtClean="0">
                <a:solidFill>
                  <a:schemeClr val="tx1"/>
                </a:solidFill>
              </a:rPr>
              <a:t>.</a:t>
            </a:r>
          </a:p>
          <a:p>
            <a:pPr algn="just"/>
            <a:r>
              <a:rPr lang="en-US" sz="2000" dirty="0">
                <a:solidFill>
                  <a:schemeClr val="tx1"/>
                </a:solidFill>
              </a:rPr>
              <a:t>Wundt was important because he separated psychology from philosophy by analyzing the workings of the mind in a more structured way, with the emphasis being on objective measurement and control.</a:t>
            </a:r>
          </a:p>
          <a:p>
            <a:pPr algn="just"/>
            <a:r>
              <a:rPr lang="en-US" sz="2000" dirty="0">
                <a:solidFill>
                  <a:schemeClr val="tx1"/>
                </a:solidFill>
              </a:rPr>
              <a:t>For example, participants would be exposed to a standard stimulus (e.g. a light or the sound of a metronome) and asked to report their sensations.</a:t>
            </a:r>
          </a:p>
          <a:p>
            <a:pPr algn="just"/>
            <a:endParaRPr lang="en-US" sz="2000" dirty="0">
              <a:solidFill>
                <a:schemeClr val="tx1"/>
              </a:solidFill>
            </a:endParaRPr>
          </a:p>
          <a:p>
            <a:pPr algn="just"/>
            <a:endParaRPr lang="en-US" sz="2000" dirty="0">
              <a:solidFill>
                <a:schemeClr val="tx1"/>
              </a:solidFill>
            </a:endParaRPr>
          </a:p>
        </p:txBody>
      </p:sp>
    </p:spTree>
    <p:extLst>
      <p:ext uri="{BB962C8B-B14F-4D97-AF65-F5344CB8AC3E}">
        <p14:creationId xmlns:p14="http://schemas.microsoft.com/office/powerpoint/2010/main" val="17542763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a:t>
            </a:r>
            <a:endParaRPr lang="en-US" dirty="0"/>
          </a:p>
        </p:txBody>
      </p:sp>
      <p:sp>
        <p:nvSpPr>
          <p:cNvPr id="4" name="Content Placeholder 3"/>
          <p:cNvSpPr>
            <a:spLocks noGrp="1"/>
          </p:cNvSpPr>
          <p:nvPr>
            <p:ph idx="1"/>
          </p:nvPr>
        </p:nvSpPr>
        <p:spPr/>
        <p:txBody>
          <a:bodyPr/>
          <a:lstStyle/>
          <a:p>
            <a:r>
              <a:rPr lang="en-US" dirty="0">
                <a:hlinkClick r:id="rId2"/>
              </a:rPr>
              <a:t>https://</a:t>
            </a:r>
            <a:r>
              <a:rPr lang="en-US" dirty="0" smtClean="0">
                <a:hlinkClick r:id="rId2"/>
              </a:rPr>
              <a:t>www.youtube.com/watch?v=vo4pMVb0R6M</a:t>
            </a:r>
            <a:endParaRPr lang="en-US" dirty="0" smtClean="0"/>
          </a:p>
          <a:p>
            <a:endParaRPr lang="en-US" dirty="0"/>
          </a:p>
        </p:txBody>
      </p:sp>
    </p:spTree>
    <p:extLst>
      <p:ext uri="{BB962C8B-B14F-4D97-AF65-F5344CB8AC3E}">
        <p14:creationId xmlns:p14="http://schemas.microsoft.com/office/powerpoint/2010/main" val="21947025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000" dirty="0" smtClean="0">
                <a:solidFill>
                  <a:schemeClr val="tx1"/>
                </a:solidFill>
              </a:rPr>
              <a:t>His </a:t>
            </a:r>
            <a:r>
              <a:rPr lang="en-US" sz="2000" dirty="0">
                <a:solidFill>
                  <a:schemeClr val="tx1"/>
                </a:solidFill>
              </a:rPr>
              <a:t>work focused </a:t>
            </a:r>
            <a:r>
              <a:rPr lang="en-US" sz="2000" dirty="0" smtClean="0">
                <a:solidFill>
                  <a:schemeClr val="tx1"/>
                </a:solidFill>
              </a:rPr>
              <a:t>on </a:t>
            </a:r>
            <a:r>
              <a:rPr lang="en-US" sz="2000" dirty="0" smtClean="0">
                <a:solidFill>
                  <a:srgbClr val="FF0000"/>
                </a:solidFill>
              </a:rPr>
              <a:t>consciousness</a:t>
            </a:r>
            <a:r>
              <a:rPr lang="en-US" sz="2000" dirty="0" smtClean="0">
                <a:solidFill>
                  <a:schemeClr val="tx1"/>
                </a:solidFill>
              </a:rPr>
              <a:t> – </a:t>
            </a:r>
            <a:r>
              <a:rPr lang="en-US" sz="2000" dirty="0">
                <a:solidFill>
                  <a:schemeClr val="tx1"/>
                </a:solidFill>
              </a:rPr>
              <a:t>or the awareness of </a:t>
            </a:r>
            <a:r>
              <a:rPr lang="en-US" sz="2000" dirty="0" smtClean="0">
                <a:solidFill>
                  <a:schemeClr val="tx1"/>
                </a:solidFill>
              </a:rPr>
              <a:t>immediate </a:t>
            </a:r>
            <a:r>
              <a:rPr lang="en-US" sz="2000" dirty="0">
                <a:solidFill>
                  <a:schemeClr val="tx1"/>
                </a:solidFill>
              </a:rPr>
              <a:t>experience</a:t>
            </a:r>
            <a:r>
              <a:rPr lang="en-US" sz="2000" dirty="0" smtClean="0">
                <a:solidFill>
                  <a:schemeClr val="tx1"/>
                </a:solidFill>
              </a:rPr>
              <a:t>.</a:t>
            </a:r>
          </a:p>
          <a:p>
            <a:pPr algn="just"/>
            <a:r>
              <a:rPr lang="en-US" sz="2000" dirty="0" smtClean="0">
                <a:solidFill>
                  <a:schemeClr val="tx1"/>
                </a:solidFill>
              </a:rPr>
              <a:t>Wundt's </a:t>
            </a:r>
            <a:r>
              <a:rPr lang="en-US" sz="2000" dirty="0">
                <a:solidFill>
                  <a:schemeClr val="tx1"/>
                </a:solidFill>
              </a:rPr>
              <a:t>theory were developed and promoted by his one-time student, Edward Titchener, who described his system </a:t>
            </a:r>
            <a:r>
              <a:rPr lang="en-US" sz="2000" dirty="0" smtClean="0">
                <a:solidFill>
                  <a:schemeClr val="tx1"/>
                </a:solidFill>
              </a:rPr>
              <a:t>as </a:t>
            </a:r>
            <a:r>
              <a:rPr lang="en-US" sz="2000" dirty="0" smtClean="0">
                <a:solidFill>
                  <a:srgbClr val="FF0000"/>
                </a:solidFill>
              </a:rPr>
              <a:t>Structuralism.</a:t>
            </a:r>
            <a:r>
              <a:rPr lang="en-US" sz="2000" dirty="0">
                <a:solidFill>
                  <a:srgbClr val="FF0000"/>
                </a:solidFill>
              </a:rPr>
              <a:t> </a:t>
            </a:r>
          </a:p>
        </p:txBody>
      </p:sp>
    </p:spTree>
    <p:extLst>
      <p:ext uri="{BB962C8B-B14F-4D97-AF65-F5344CB8AC3E}">
        <p14:creationId xmlns:p14="http://schemas.microsoft.com/office/powerpoint/2010/main" val="327124351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Mental health from post-structuralist paradigm | Tejas Shah&amp;#39;s Healing Studio"/>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5000"/>
                    </a14:imgEffect>
                    <a14:imgEffect>
                      <a14:saturation sat="98000"/>
                    </a14:imgEffect>
                  </a14:imgLayer>
                </a14:imgProps>
              </a:ext>
              <a:ext uri="{28A0092B-C50C-407E-A947-70E740481C1C}">
                <a14:useLocalDpi xmlns:a14="http://schemas.microsoft.com/office/drawing/2010/main" val="0"/>
              </a:ext>
            </a:extLst>
          </a:blip>
          <a:srcRect/>
          <a:stretch>
            <a:fillRect/>
          </a:stretch>
        </p:blipFill>
        <p:spPr bwMode="auto">
          <a:xfrm>
            <a:off x="6864824" y="1862667"/>
            <a:ext cx="4927730" cy="4538132"/>
          </a:xfrm>
          <a:prstGeom prst="rect">
            <a:avLst/>
          </a:prstGeom>
          <a:ln>
            <a:noFill/>
          </a:ln>
          <a:effectLst>
            <a:outerShdw blurRad="190500" algn="tl" rotWithShape="0">
              <a:srgbClr val="000000">
                <a:alpha val="70000"/>
              </a:srgbClr>
            </a:outerShdw>
          </a:effectLst>
        </p:spPr>
      </p:pic>
      <p:sp>
        <p:nvSpPr>
          <p:cNvPr id="2" name="Title 1"/>
          <p:cNvSpPr>
            <a:spLocks noGrp="1"/>
          </p:cNvSpPr>
          <p:nvPr>
            <p:ph type="title"/>
          </p:nvPr>
        </p:nvSpPr>
        <p:spPr/>
        <p:txBody>
          <a:bodyPr/>
          <a:lstStyle/>
          <a:p>
            <a:r>
              <a:rPr lang="en-US" dirty="0"/>
              <a:t> </a:t>
            </a:r>
            <a:br>
              <a:rPr lang="en-US" dirty="0"/>
            </a:br>
            <a:r>
              <a:rPr lang="en-US" dirty="0" smtClean="0"/>
              <a:t>Structuralism </a:t>
            </a:r>
            <a:endParaRPr lang="en-US" dirty="0"/>
          </a:p>
        </p:txBody>
      </p:sp>
      <p:sp>
        <p:nvSpPr>
          <p:cNvPr id="3" name="Content Placeholder 2"/>
          <p:cNvSpPr>
            <a:spLocks noGrp="1"/>
          </p:cNvSpPr>
          <p:nvPr>
            <p:ph idx="1"/>
          </p:nvPr>
        </p:nvSpPr>
        <p:spPr>
          <a:xfrm>
            <a:off x="390124" y="1721072"/>
            <a:ext cx="5997028" cy="4821322"/>
          </a:xfrm>
        </p:spPr>
        <p:txBody>
          <a:bodyPr>
            <a:normAutofit/>
          </a:bodyPr>
          <a:lstStyle/>
          <a:p>
            <a:pPr algn="just"/>
            <a:r>
              <a:rPr lang="en-US" sz="2400" dirty="0">
                <a:solidFill>
                  <a:srgbClr val="FF0000"/>
                </a:solidFill>
              </a:rPr>
              <a:t>Edward Titchener</a:t>
            </a:r>
            <a:r>
              <a:rPr lang="en-US" sz="2400" dirty="0">
                <a:solidFill>
                  <a:schemeClr val="tx1"/>
                </a:solidFill>
              </a:rPr>
              <a:t>, </a:t>
            </a:r>
            <a:r>
              <a:rPr lang="en-US" sz="2400" dirty="0" smtClean="0">
                <a:solidFill>
                  <a:schemeClr val="tx1"/>
                </a:solidFill>
              </a:rPr>
              <a:t>believed </a:t>
            </a:r>
            <a:r>
              <a:rPr lang="en-US" sz="2400" dirty="0">
                <a:solidFill>
                  <a:schemeClr val="tx1"/>
                </a:solidFill>
              </a:rPr>
              <a:t>that the task </a:t>
            </a:r>
            <a:r>
              <a:rPr lang="en-US" sz="2400" dirty="0" smtClean="0">
                <a:solidFill>
                  <a:schemeClr val="tx1"/>
                </a:solidFill>
              </a:rPr>
              <a:t>of psychology was to analyze </a:t>
            </a:r>
            <a:r>
              <a:rPr lang="en-US" sz="2400" dirty="0">
                <a:solidFill>
                  <a:schemeClr val="tx1"/>
                </a:solidFill>
              </a:rPr>
              <a:t>consciousness into its basic </a:t>
            </a:r>
            <a:r>
              <a:rPr lang="en-US" sz="2400" dirty="0" smtClean="0">
                <a:solidFill>
                  <a:schemeClr val="tx1"/>
                </a:solidFill>
              </a:rPr>
              <a:t>elements. These </a:t>
            </a:r>
            <a:r>
              <a:rPr lang="en-US" sz="2400" dirty="0">
                <a:solidFill>
                  <a:schemeClr val="tx1"/>
                </a:solidFill>
              </a:rPr>
              <a:t>elements would include ideas like </a:t>
            </a:r>
            <a:r>
              <a:rPr lang="en-US" sz="2400" dirty="0" smtClean="0">
                <a:solidFill>
                  <a:schemeClr val="tx1"/>
                </a:solidFill>
              </a:rPr>
              <a:t>sensations</a:t>
            </a:r>
            <a:r>
              <a:rPr lang="en-US" sz="2400" dirty="0">
                <a:solidFill>
                  <a:schemeClr val="tx1"/>
                </a:solidFill>
              </a:rPr>
              <a:t>, emotions, and images</a:t>
            </a:r>
            <a:r>
              <a:rPr lang="en-US" sz="2400" dirty="0" smtClean="0">
                <a:solidFill>
                  <a:schemeClr val="tx1"/>
                </a:solidFill>
              </a:rPr>
              <a:t>.  </a:t>
            </a:r>
            <a:endParaRPr lang="en-US" sz="2400" dirty="0">
              <a:solidFill>
                <a:schemeClr val="tx1"/>
              </a:solidFill>
            </a:endParaRPr>
          </a:p>
          <a:p>
            <a:pPr algn="just"/>
            <a:r>
              <a:rPr lang="en-US" sz="2400" dirty="0" smtClean="0">
                <a:solidFill>
                  <a:schemeClr val="tx1"/>
                </a:solidFill>
              </a:rPr>
              <a:t>These investigations </a:t>
            </a:r>
            <a:r>
              <a:rPr lang="en-US" sz="2400" dirty="0">
                <a:solidFill>
                  <a:schemeClr val="tx1"/>
                </a:solidFill>
              </a:rPr>
              <a:t>were based on introspection by trained </a:t>
            </a:r>
            <a:r>
              <a:rPr lang="en-US" sz="2400" dirty="0" smtClean="0">
                <a:solidFill>
                  <a:schemeClr val="tx1"/>
                </a:solidFill>
              </a:rPr>
              <a:t>subjects– </a:t>
            </a:r>
            <a:r>
              <a:rPr lang="en-US" sz="2400" dirty="0">
                <a:solidFill>
                  <a:schemeClr val="tx1"/>
                </a:solidFill>
              </a:rPr>
              <a:t>careful, systematic self- observation of one’s own conscious experience</a:t>
            </a:r>
            <a:r>
              <a:rPr lang="en-US" sz="2400" dirty="0" smtClean="0">
                <a:solidFill>
                  <a:schemeClr val="tx1"/>
                </a:solidFill>
              </a:rPr>
              <a:t>. </a:t>
            </a:r>
            <a:endParaRPr lang="en-US" sz="2400" dirty="0">
              <a:solidFill>
                <a:schemeClr val="tx1"/>
              </a:solidFill>
            </a:endParaRPr>
          </a:p>
        </p:txBody>
      </p:sp>
    </p:spTree>
    <p:extLst>
      <p:ext uri="{BB962C8B-B14F-4D97-AF65-F5344CB8AC3E}">
        <p14:creationId xmlns:p14="http://schemas.microsoft.com/office/powerpoint/2010/main" val="127828481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functionalism</a:t>
            </a:r>
            <a:endParaRPr lang="en-US" dirty="0"/>
          </a:p>
        </p:txBody>
      </p:sp>
      <p:sp>
        <p:nvSpPr>
          <p:cNvPr id="6" name="Content Placeholder 2"/>
          <p:cNvSpPr txBox="1">
            <a:spLocks/>
          </p:cNvSpPr>
          <p:nvPr/>
        </p:nvSpPr>
        <p:spPr>
          <a:xfrm>
            <a:off x="3993132" y="2385212"/>
            <a:ext cx="7894067" cy="3678303"/>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gn="just"/>
            <a:r>
              <a:rPr lang="en-US" sz="2400" dirty="0" smtClean="0">
                <a:solidFill>
                  <a:schemeClr val="tx1"/>
                </a:solidFill>
              </a:rPr>
              <a:t>Functionalism became popular with the publication of Principles of Psychology in 1890 by </a:t>
            </a:r>
            <a:r>
              <a:rPr lang="en-US" sz="2400" dirty="0" smtClean="0">
                <a:solidFill>
                  <a:srgbClr val="FF0000"/>
                </a:solidFill>
              </a:rPr>
              <a:t>William James</a:t>
            </a:r>
            <a:r>
              <a:rPr lang="en-US" sz="2400" dirty="0" smtClean="0">
                <a:solidFill>
                  <a:schemeClr val="tx1"/>
                </a:solidFill>
              </a:rPr>
              <a:t>.</a:t>
            </a:r>
          </a:p>
          <a:p>
            <a:pPr algn="just"/>
            <a:r>
              <a:rPr lang="en-US" sz="2400" dirty="0" smtClean="0">
                <a:solidFill>
                  <a:schemeClr val="tx1"/>
                </a:solidFill>
              </a:rPr>
              <a:t>Functionalism is the idea that psychology should focus on the </a:t>
            </a:r>
            <a:r>
              <a:rPr lang="en-US" sz="2400" i="1" dirty="0" smtClean="0">
                <a:solidFill>
                  <a:schemeClr val="tx1"/>
                </a:solidFill>
              </a:rPr>
              <a:t>function</a:t>
            </a:r>
            <a:r>
              <a:rPr lang="en-US" sz="2400" dirty="0" smtClean="0">
                <a:solidFill>
                  <a:schemeClr val="tx1"/>
                </a:solidFill>
              </a:rPr>
              <a:t> or </a:t>
            </a:r>
            <a:r>
              <a:rPr lang="en-US" sz="2400" i="1" dirty="0" smtClean="0">
                <a:solidFill>
                  <a:schemeClr val="tx1"/>
                </a:solidFill>
              </a:rPr>
              <a:t>purpose</a:t>
            </a:r>
            <a:r>
              <a:rPr lang="en-US" sz="2400" dirty="0" smtClean="0">
                <a:solidFill>
                  <a:schemeClr val="tx1"/>
                </a:solidFill>
              </a:rPr>
              <a:t> of consciousness rather than its structure.</a:t>
            </a:r>
          </a:p>
        </p:txBody>
      </p:sp>
      <p:pic>
        <p:nvPicPr>
          <p:cNvPr id="7" name="Picture 6"/>
          <p:cNvPicPr>
            <a:picLocks noChangeAspect="1"/>
          </p:cNvPicPr>
          <p:nvPr/>
        </p:nvPicPr>
        <p:blipFill>
          <a:blip r:embed="rId2"/>
          <a:stretch>
            <a:fillRect/>
          </a:stretch>
        </p:blipFill>
        <p:spPr>
          <a:xfrm>
            <a:off x="239999" y="2074434"/>
            <a:ext cx="3595023" cy="398908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70508739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357" b="-1337"/>
          <a:stretch/>
        </p:blipFill>
        <p:spPr>
          <a:xfrm>
            <a:off x="484094" y="1828800"/>
            <a:ext cx="11255187" cy="4935072"/>
          </a:xfrm>
          <a:prstGeom prst="rect">
            <a:avLst/>
          </a:prstGeom>
          <a:ln>
            <a:noFill/>
          </a:ln>
          <a:effectLst>
            <a:softEdge rad="112500"/>
          </a:effectLst>
        </p:spPr>
      </p:pic>
    </p:spTree>
    <p:extLst>
      <p:ext uri="{BB962C8B-B14F-4D97-AF65-F5344CB8AC3E}">
        <p14:creationId xmlns:p14="http://schemas.microsoft.com/office/powerpoint/2010/main" val="34456596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Gestalt Psychology</a:t>
            </a:r>
          </a:p>
        </p:txBody>
      </p:sp>
      <p:pic>
        <p:nvPicPr>
          <p:cNvPr id="4" name="Content Placeholder 3"/>
          <p:cNvPicPr>
            <a:picLocks noGrp="1" noChangeAspect="1"/>
          </p:cNvPicPr>
          <p:nvPr>
            <p:ph idx="1"/>
          </p:nvPr>
        </p:nvPicPr>
        <p:blipFill>
          <a:blip r:embed="rId2"/>
          <a:stretch>
            <a:fillRect/>
          </a:stretch>
        </p:blipFill>
        <p:spPr>
          <a:xfrm>
            <a:off x="581192" y="1951629"/>
            <a:ext cx="4019052" cy="4612943"/>
          </a:xfrm>
          <a:prstGeom prst="rect">
            <a:avLst/>
          </a:prstGeom>
          <a:ln>
            <a:noFill/>
          </a:ln>
          <a:effectLst>
            <a:softEdge rad="112500"/>
          </a:effectLst>
        </p:spPr>
      </p:pic>
      <p:pic>
        <p:nvPicPr>
          <p:cNvPr id="5" name="Picture 4"/>
          <p:cNvPicPr>
            <a:picLocks noChangeAspect="1"/>
          </p:cNvPicPr>
          <p:nvPr/>
        </p:nvPicPr>
        <p:blipFill>
          <a:blip r:embed="rId3"/>
          <a:stretch>
            <a:fillRect/>
          </a:stretch>
        </p:blipFill>
        <p:spPr>
          <a:xfrm>
            <a:off x="5613591" y="1514286"/>
            <a:ext cx="5487628" cy="5487628"/>
          </a:xfrm>
          <a:prstGeom prst="rect">
            <a:avLst/>
          </a:prstGeom>
        </p:spPr>
      </p:pic>
    </p:spTree>
    <p:extLst>
      <p:ext uri="{BB962C8B-B14F-4D97-AF65-F5344CB8AC3E}">
        <p14:creationId xmlns:p14="http://schemas.microsoft.com/office/powerpoint/2010/main" val="24337424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4254115" y="2181225"/>
            <a:ext cx="3683769" cy="3678238"/>
          </a:xfrm>
          <a:prstGeom prst="rect">
            <a:avLst/>
          </a:prstGeom>
        </p:spPr>
      </p:pic>
    </p:spTree>
    <p:extLst>
      <p:ext uri="{BB962C8B-B14F-4D97-AF65-F5344CB8AC3E}">
        <p14:creationId xmlns:p14="http://schemas.microsoft.com/office/powerpoint/2010/main" val="22655589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38232" r="116"/>
          <a:stretch/>
        </p:blipFill>
        <p:spPr>
          <a:xfrm>
            <a:off x="668741" y="1872905"/>
            <a:ext cx="11041038" cy="4985095"/>
          </a:xfrm>
          <a:prstGeom prst="rect">
            <a:avLst/>
          </a:prstGeom>
          <a:ln>
            <a:noFill/>
          </a:ln>
          <a:effectLst>
            <a:softEdge rad="112500"/>
          </a:effectLst>
        </p:spPr>
      </p:pic>
    </p:spTree>
    <p:extLst>
      <p:ext uri="{BB962C8B-B14F-4D97-AF65-F5344CB8AC3E}">
        <p14:creationId xmlns:p14="http://schemas.microsoft.com/office/powerpoint/2010/main" val="8400851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400" dirty="0">
                <a:solidFill>
                  <a:srgbClr val="FF0000"/>
                </a:solidFill>
                <a:latin typeface="+mj-lt"/>
              </a:rPr>
              <a:t>Max Wertheimer</a:t>
            </a:r>
            <a:r>
              <a:rPr lang="en-US" sz="2400" dirty="0">
                <a:solidFill>
                  <a:srgbClr val="202124"/>
                </a:solidFill>
                <a:latin typeface="+mj-lt"/>
              </a:rPr>
              <a:t> (1880–1943), </a:t>
            </a:r>
          </a:p>
          <a:p>
            <a:pPr algn="just"/>
            <a:r>
              <a:rPr lang="en-US" sz="2400" dirty="0" smtClean="0">
                <a:solidFill>
                  <a:srgbClr val="FF0000"/>
                </a:solidFill>
                <a:latin typeface="+mj-lt"/>
              </a:rPr>
              <a:t>Kurt Koffka </a:t>
            </a:r>
            <a:r>
              <a:rPr lang="en-US" sz="2400" dirty="0" smtClean="0">
                <a:solidFill>
                  <a:srgbClr val="202124"/>
                </a:solidFill>
                <a:latin typeface="+mj-lt"/>
              </a:rPr>
              <a:t>(1886–1941</a:t>
            </a:r>
            <a:r>
              <a:rPr lang="en-US" sz="2400" dirty="0">
                <a:solidFill>
                  <a:srgbClr val="202124"/>
                </a:solidFill>
                <a:latin typeface="+mj-lt"/>
              </a:rPr>
              <a:t>), and </a:t>
            </a:r>
            <a:r>
              <a:rPr lang="en-US" sz="2400" dirty="0">
                <a:solidFill>
                  <a:srgbClr val="FF0000"/>
                </a:solidFill>
                <a:latin typeface="+mj-lt"/>
              </a:rPr>
              <a:t>Wolfgang Köhler </a:t>
            </a:r>
            <a:r>
              <a:rPr lang="en-US" sz="2400" dirty="0">
                <a:solidFill>
                  <a:srgbClr val="202124"/>
                </a:solidFill>
                <a:latin typeface="+mj-lt"/>
              </a:rPr>
              <a:t>(1887–1967) founded Gestalt psychology in the early 20th century</a:t>
            </a:r>
            <a:r>
              <a:rPr lang="en-US" sz="2400" dirty="0" smtClean="0">
                <a:solidFill>
                  <a:srgbClr val="202124"/>
                </a:solidFill>
                <a:latin typeface="+mj-lt"/>
              </a:rPr>
              <a:t>.</a:t>
            </a:r>
            <a:endParaRPr lang="en-US" sz="2400" dirty="0" smtClean="0">
              <a:solidFill>
                <a:schemeClr val="tx1"/>
              </a:solidFill>
              <a:latin typeface="+mj-lt"/>
            </a:endParaRPr>
          </a:p>
          <a:p>
            <a:pPr algn="just"/>
            <a:r>
              <a:rPr lang="en-US" sz="2400" dirty="0" smtClean="0">
                <a:solidFill>
                  <a:schemeClr val="tx1"/>
                </a:solidFill>
                <a:latin typeface="+mj-lt"/>
              </a:rPr>
              <a:t>The </a:t>
            </a:r>
            <a:r>
              <a:rPr lang="en-US" sz="2400" dirty="0">
                <a:solidFill>
                  <a:schemeClr val="tx1"/>
                </a:solidFill>
                <a:latin typeface="+mj-lt"/>
              </a:rPr>
              <a:t>whole is different from the sum of its parts</a:t>
            </a:r>
            <a:r>
              <a:rPr lang="en-US" sz="2400" dirty="0" smtClean="0">
                <a:solidFill>
                  <a:schemeClr val="tx1"/>
                </a:solidFill>
                <a:latin typeface="+mj-lt"/>
              </a:rPr>
              <a:t>.</a:t>
            </a:r>
          </a:p>
          <a:p>
            <a:pPr algn="just"/>
            <a:r>
              <a:rPr lang="en-US" sz="2400" dirty="0">
                <a:solidFill>
                  <a:schemeClr val="tx1"/>
                </a:solidFill>
                <a:latin typeface="+mj-lt"/>
                <a:cs typeface="Times New Roman" panose="02020603050405020304" pitchFamily="18" charset="0"/>
              </a:rPr>
              <a:t>Our perception or understanding of objects is greater and more meaningful  than the individuals elements that make up </a:t>
            </a:r>
            <a:r>
              <a:rPr lang="en-US" sz="2400" dirty="0" smtClean="0">
                <a:solidFill>
                  <a:schemeClr val="tx1"/>
                </a:solidFill>
                <a:latin typeface="+mj-lt"/>
                <a:cs typeface="Times New Roman" panose="02020603050405020304" pitchFamily="18" charset="0"/>
              </a:rPr>
              <a:t>our perceptions</a:t>
            </a:r>
            <a:r>
              <a:rPr lang="en-US" sz="2400" dirty="0">
                <a:solidFill>
                  <a:schemeClr val="tx1"/>
                </a:solidFill>
                <a:latin typeface="+mj-lt"/>
                <a:cs typeface="Times New Roman" panose="02020603050405020304" pitchFamily="18" charset="0"/>
              </a:rPr>
              <a:t>. </a:t>
            </a:r>
          </a:p>
          <a:p>
            <a:endParaRPr lang="en-US" sz="2400" dirty="0" smtClean="0">
              <a:solidFill>
                <a:schemeClr val="tx1"/>
              </a:solidFill>
            </a:endParaRPr>
          </a:p>
          <a:p>
            <a:endParaRPr lang="en-US" sz="2400" dirty="0">
              <a:solidFill>
                <a:schemeClr val="tx1"/>
              </a:solidFill>
            </a:endParaRPr>
          </a:p>
        </p:txBody>
      </p:sp>
      <p:pic>
        <p:nvPicPr>
          <p:cNvPr id="4" name="Picture 3"/>
          <p:cNvPicPr>
            <a:picLocks noChangeAspect="1"/>
          </p:cNvPicPr>
          <p:nvPr/>
        </p:nvPicPr>
        <p:blipFill>
          <a:blip r:embed="rId3"/>
          <a:stretch>
            <a:fillRect/>
          </a:stretch>
        </p:blipFill>
        <p:spPr>
          <a:xfrm>
            <a:off x="5114016" y="4754481"/>
            <a:ext cx="5870957" cy="1396105"/>
          </a:xfrm>
          <a:prstGeom prst="rect">
            <a:avLst/>
          </a:prstGeom>
        </p:spPr>
      </p:pic>
    </p:spTree>
    <p:extLst>
      <p:ext uri="{BB962C8B-B14F-4D97-AF65-F5344CB8AC3E}">
        <p14:creationId xmlns:p14="http://schemas.microsoft.com/office/powerpoint/2010/main" val="5197067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pPr algn="just"/>
            <a:r>
              <a:rPr lang="en-US" sz="2400" dirty="0">
                <a:solidFill>
                  <a:schemeClr val="tx1"/>
                </a:solidFill>
              </a:rPr>
              <a:t>When trying to make sense of the world around us, </a:t>
            </a:r>
            <a:r>
              <a:rPr lang="en-US" sz="2400" dirty="0" smtClean="0">
                <a:solidFill>
                  <a:schemeClr val="tx1"/>
                </a:solidFill>
              </a:rPr>
              <a:t>Gestalt psychology </a:t>
            </a:r>
            <a:r>
              <a:rPr lang="en-US" sz="2400" dirty="0">
                <a:solidFill>
                  <a:schemeClr val="tx1"/>
                </a:solidFill>
              </a:rPr>
              <a:t>suggests that we do not simply focus on </a:t>
            </a:r>
            <a:r>
              <a:rPr lang="en-US" sz="2400" dirty="0" smtClean="0">
                <a:solidFill>
                  <a:schemeClr val="tx1"/>
                </a:solidFill>
              </a:rPr>
              <a:t>every small </a:t>
            </a:r>
            <a:r>
              <a:rPr lang="en-US" sz="2400" dirty="0">
                <a:solidFill>
                  <a:schemeClr val="tx1"/>
                </a:solidFill>
              </a:rPr>
              <a:t>component. Instead, our minds tend to </a:t>
            </a:r>
            <a:r>
              <a:rPr lang="en-US" sz="2400" dirty="0" smtClean="0">
                <a:solidFill>
                  <a:schemeClr val="tx1"/>
                </a:solidFill>
              </a:rPr>
              <a:t>perceive objects </a:t>
            </a:r>
            <a:r>
              <a:rPr lang="en-US" sz="2400" dirty="0">
                <a:solidFill>
                  <a:schemeClr val="tx1"/>
                </a:solidFill>
              </a:rPr>
              <a:t>as part of a greater whole and as elements of </a:t>
            </a:r>
            <a:r>
              <a:rPr lang="en-US" sz="2400" dirty="0" smtClean="0">
                <a:solidFill>
                  <a:schemeClr val="tx1"/>
                </a:solidFill>
              </a:rPr>
              <a:t>more complex </a:t>
            </a:r>
            <a:r>
              <a:rPr lang="en-US" sz="2400" dirty="0">
                <a:solidFill>
                  <a:schemeClr val="tx1"/>
                </a:solidFill>
              </a:rPr>
              <a:t>systems.</a:t>
            </a:r>
          </a:p>
          <a:p>
            <a:endParaRPr lang="en-US" sz="2400" dirty="0">
              <a:solidFill>
                <a:schemeClr val="tx1"/>
              </a:solidFill>
            </a:endParaRPr>
          </a:p>
          <a:p>
            <a:pPr algn="just"/>
            <a:r>
              <a:rPr lang="en-US" sz="2400" dirty="0">
                <a:solidFill>
                  <a:schemeClr val="tx1"/>
                </a:solidFill>
              </a:rPr>
              <a:t>This school of psychology played a major role in the </a:t>
            </a:r>
            <a:r>
              <a:rPr lang="en-US" sz="2400" dirty="0" smtClean="0">
                <a:solidFill>
                  <a:schemeClr val="tx1"/>
                </a:solidFill>
              </a:rPr>
              <a:t>modern development </a:t>
            </a:r>
            <a:r>
              <a:rPr lang="en-US" sz="2400" dirty="0">
                <a:solidFill>
                  <a:schemeClr val="tx1"/>
                </a:solidFill>
              </a:rPr>
              <a:t>of the study of human sensation </a:t>
            </a:r>
            <a:r>
              <a:rPr lang="en-US" sz="2400" dirty="0" smtClean="0">
                <a:solidFill>
                  <a:schemeClr val="tx1"/>
                </a:solidFill>
              </a:rPr>
              <a:t>and perception.</a:t>
            </a:r>
            <a:endParaRPr lang="en-US" sz="2400" dirty="0">
              <a:solidFill>
                <a:schemeClr val="tx1"/>
              </a:solidFill>
            </a:endParaRPr>
          </a:p>
        </p:txBody>
      </p:sp>
    </p:spTree>
    <p:extLst>
      <p:ext uri="{BB962C8B-B14F-4D97-AF65-F5344CB8AC3E}">
        <p14:creationId xmlns:p14="http://schemas.microsoft.com/office/powerpoint/2010/main" val="11027392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Sigmund Freud (1856-1939)</a:t>
            </a:r>
          </a:p>
        </p:txBody>
      </p:sp>
      <p:sp>
        <p:nvSpPr>
          <p:cNvPr id="3" name="Content Placeholder 2"/>
          <p:cNvSpPr>
            <a:spLocks noGrp="1"/>
          </p:cNvSpPr>
          <p:nvPr>
            <p:ph idx="1"/>
          </p:nvPr>
        </p:nvSpPr>
        <p:spPr>
          <a:xfrm>
            <a:off x="2724178" y="2180496"/>
            <a:ext cx="5276822" cy="4288543"/>
          </a:xfrm>
        </p:spPr>
        <p:txBody>
          <a:bodyPr>
            <a:noAutofit/>
          </a:bodyPr>
          <a:lstStyle/>
          <a:p>
            <a:pPr algn="just"/>
            <a:r>
              <a:rPr lang="en-US" sz="2400" dirty="0" smtClean="0">
                <a:solidFill>
                  <a:schemeClr val="tx1"/>
                </a:solidFill>
                <a:latin typeface="+mj-lt"/>
              </a:rPr>
              <a:t>Austrian </a:t>
            </a:r>
            <a:r>
              <a:rPr lang="en-US" sz="2400" dirty="0">
                <a:solidFill>
                  <a:schemeClr val="tx1"/>
                </a:solidFill>
                <a:latin typeface="+mj-lt"/>
              </a:rPr>
              <a:t>physician who founded the psychoanalytic approach to psychology</a:t>
            </a:r>
            <a:r>
              <a:rPr lang="en-US" sz="2400" dirty="0" smtClean="0">
                <a:solidFill>
                  <a:schemeClr val="tx1"/>
                </a:solidFill>
                <a:latin typeface="+mj-lt"/>
              </a:rPr>
              <a:t>.</a:t>
            </a:r>
          </a:p>
          <a:p>
            <a:pPr algn="just"/>
            <a:r>
              <a:rPr lang="en-US" sz="2400" b="1" dirty="0" smtClean="0">
                <a:solidFill>
                  <a:schemeClr val="accent3"/>
                </a:solidFill>
                <a:latin typeface="Source Sans Pro"/>
              </a:rPr>
              <a:t>Freud </a:t>
            </a:r>
            <a:r>
              <a:rPr lang="en-US" sz="2400" b="1" dirty="0">
                <a:solidFill>
                  <a:schemeClr val="accent3"/>
                </a:solidFill>
                <a:latin typeface="Source Sans Pro"/>
              </a:rPr>
              <a:t>developed a theory based on the existence of the unconscious</a:t>
            </a:r>
            <a:r>
              <a:rPr lang="en-US" sz="2400" dirty="0" smtClean="0">
                <a:solidFill>
                  <a:schemeClr val="accent3"/>
                </a:solidFill>
                <a:latin typeface="Source Sans Pro"/>
              </a:rPr>
              <a:t>.</a:t>
            </a:r>
          </a:p>
          <a:p>
            <a:pPr algn="just"/>
            <a:r>
              <a:rPr lang="en-US" sz="2400" dirty="0">
                <a:solidFill>
                  <a:schemeClr val="tx1"/>
                </a:solidFill>
                <a:latin typeface="+mj-lt"/>
              </a:rPr>
              <a:t>He felt that these disturbances were based on personal conflicts on an unconscious.</a:t>
            </a:r>
          </a:p>
          <a:p>
            <a:pPr algn="just"/>
            <a:endParaRPr lang="en-US" sz="2400" dirty="0" smtClean="0">
              <a:solidFill>
                <a:schemeClr val="tx1"/>
              </a:solidFill>
            </a:endParaRPr>
          </a:p>
        </p:txBody>
      </p:sp>
      <p:pic>
        <p:nvPicPr>
          <p:cNvPr id="6" name="Picture 5"/>
          <p:cNvPicPr>
            <a:picLocks noChangeAspect="1"/>
          </p:cNvPicPr>
          <p:nvPr/>
        </p:nvPicPr>
        <p:blipFill>
          <a:blip r:embed="rId2"/>
          <a:stretch>
            <a:fillRect/>
          </a:stretch>
        </p:blipFill>
        <p:spPr>
          <a:xfrm flipH="1">
            <a:off x="127562" y="2180495"/>
            <a:ext cx="2857684" cy="40320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p:cNvPicPr>
            <a:picLocks noChangeAspect="1"/>
          </p:cNvPicPr>
          <p:nvPr/>
        </p:nvPicPr>
        <p:blipFill>
          <a:blip r:embed="rId3"/>
          <a:stretch>
            <a:fillRect/>
          </a:stretch>
        </p:blipFill>
        <p:spPr>
          <a:xfrm>
            <a:off x="8296585" y="2030506"/>
            <a:ext cx="3700070" cy="4438533"/>
          </a:xfrm>
          <a:prstGeom prst="rect">
            <a:avLst/>
          </a:prstGeom>
        </p:spPr>
      </p:pic>
    </p:spTree>
    <p:extLst>
      <p:ext uri="{BB962C8B-B14F-4D97-AF65-F5344CB8AC3E}">
        <p14:creationId xmlns:p14="http://schemas.microsoft.com/office/powerpoint/2010/main" val="21691592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8059" y="0"/>
            <a:ext cx="12029687" cy="6857999"/>
          </a:xfrm>
          <a:prstGeom prst="rect">
            <a:avLst/>
          </a:prstGeom>
        </p:spPr>
      </p:pic>
    </p:spTree>
    <p:extLst>
      <p:ext uri="{BB962C8B-B14F-4D97-AF65-F5344CB8AC3E}">
        <p14:creationId xmlns:p14="http://schemas.microsoft.com/office/powerpoint/2010/main" val="378544177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6604" y="2548986"/>
            <a:ext cx="7418562" cy="4309014"/>
          </a:xfrm>
        </p:spPr>
        <p:txBody>
          <a:bodyPr>
            <a:normAutofit fontScale="92500" lnSpcReduction="10000"/>
          </a:bodyPr>
          <a:lstStyle/>
          <a:p>
            <a:pPr algn="just"/>
            <a:r>
              <a:rPr lang="en-US" sz="2600" dirty="0" smtClean="0">
                <a:solidFill>
                  <a:schemeClr val="tx1"/>
                </a:solidFill>
              </a:rPr>
              <a:t>At </a:t>
            </a:r>
            <a:r>
              <a:rPr lang="en-US" sz="2600" dirty="0">
                <a:solidFill>
                  <a:schemeClr val="tx1"/>
                </a:solidFill>
              </a:rPr>
              <a:t>the center of Freud’s theory is the concept of the unconscious – the thoughts, attitudes, impulses, wishes ,motivations, and emotions of which we are </a:t>
            </a:r>
            <a:r>
              <a:rPr lang="en-US" sz="2600" dirty="0" smtClean="0">
                <a:solidFill>
                  <a:schemeClr val="tx1"/>
                </a:solidFill>
              </a:rPr>
              <a:t>unaware.</a:t>
            </a:r>
          </a:p>
          <a:p>
            <a:pPr algn="just"/>
            <a:r>
              <a:rPr lang="en-US" sz="2600" dirty="0">
                <a:solidFill>
                  <a:schemeClr val="tx1"/>
                </a:solidFill>
              </a:rPr>
              <a:t>C</a:t>
            </a:r>
            <a:r>
              <a:rPr lang="en-US" sz="2600" dirty="0" smtClean="0">
                <a:solidFill>
                  <a:schemeClr val="tx1"/>
                </a:solidFill>
              </a:rPr>
              <a:t>hildhood’s </a:t>
            </a:r>
            <a:r>
              <a:rPr lang="en-US" sz="2600" dirty="0">
                <a:solidFill>
                  <a:schemeClr val="tx1"/>
                </a:solidFill>
              </a:rPr>
              <a:t>unacceptable (forbidden or punished) wishes are driven out of conscious awareness and become part of the unconscious, where they continue to influence our thoughts, feelings, and </a:t>
            </a:r>
            <a:r>
              <a:rPr lang="en-US" sz="2600" dirty="0" smtClean="0">
                <a:solidFill>
                  <a:schemeClr val="tx1"/>
                </a:solidFill>
              </a:rPr>
              <a:t>actions.</a:t>
            </a:r>
          </a:p>
          <a:p>
            <a:pPr algn="just"/>
            <a:r>
              <a:rPr lang="en-US" sz="2600" b="1" dirty="0" smtClean="0">
                <a:solidFill>
                  <a:schemeClr val="tx1"/>
                </a:solidFill>
              </a:rPr>
              <a:t>Unconscious </a:t>
            </a:r>
            <a:r>
              <a:rPr lang="en-US" sz="2600" b="1" dirty="0">
                <a:solidFill>
                  <a:schemeClr val="tx1"/>
                </a:solidFill>
              </a:rPr>
              <a:t>thoughts are </a:t>
            </a:r>
          </a:p>
          <a:p>
            <a:pPr marL="0" indent="0" algn="just">
              <a:buNone/>
            </a:pPr>
            <a:r>
              <a:rPr lang="en-US" sz="2600" b="1" dirty="0" smtClean="0">
                <a:solidFill>
                  <a:schemeClr val="tx1"/>
                </a:solidFill>
              </a:rPr>
              <a:t>expressed </a:t>
            </a:r>
            <a:r>
              <a:rPr lang="en-US" sz="2600" b="1" dirty="0">
                <a:solidFill>
                  <a:schemeClr val="tx1"/>
                </a:solidFill>
              </a:rPr>
              <a:t>in dreams, slips of the </a:t>
            </a:r>
            <a:endParaRPr lang="en-US" sz="2600" b="1" dirty="0" smtClean="0">
              <a:solidFill>
                <a:schemeClr val="tx1"/>
              </a:solidFill>
            </a:endParaRPr>
          </a:p>
          <a:p>
            <a:pPr marL="0" indent="0" algn="just">
              <a:buNone/>
            </a:pPr>
            <a:r>
              <a:rPr lang="en-US" sz="2600" b="1" dirty="0" smtClean="0">
                <a:solidFill>
                  <a:schemeClr val="tx1"/>
                </a:solidFill>
              </a:rPr>
              <a:t>tongue</a:t>
            </a:r>
            <a:r>
              <a:rPr lang="en-US" sz="2600" b="1" dirty="0">
                <a:solidFill>
                  <a:schemeClr val="tx1"/>
                </a:solidFill>
              </a:rPr>
              <a:t>, and physical mannerisms. </a:t>
            </a:r>
            <a:endParaRPr lang="en-US" sz="2600" b="1" dirty="0" smtClean="0">
              <a:solidFill>
                <a:schemeClr val="tx1"/>
              </a:solidFill>
            </a:endParaRPr>
          </a:p>
          <a:p>
            <a:pPr algn="just"/>
            <a:endParaRPr lang="en-US" sz="2600" dirty="0">
              <a:solidFill>
                <a:schemeClr val="tx1"/>
              </a:solidFill>
            </a:endParaRPr>
          </a:p>
          <a:p>
            <a:pPr algn="just"/>
            <a:endParaRPr lang="en-US" sz="2400" dirty="0">
              <a:solidFill>
                <a:schemeClr val="tx1"/>
              </a:solidFill>
            </a:endParaRPr>
          </a:p>
          <a:p>
            <a:endParaRPr lang="en-US" dirty="0"/>
          </a:p>
        </p:txBody>
      </p:sp>
      <p:pic>
        <p:nvPicPr>
          <p:cNvPr id="5" name="Picture 4"/>
          <p:cNvPicPr>
            <a:picLocks noChangeAspect="1"/>
          </p:cNvPicPr>
          <p:nvPr/>
        </p:nvPicPr>
        <p:blipFill>
          <a:blip r:embed="rId2"/>
          <a:stretch>
            <a:fillRect/>
          </a:stretch>
        </p:blipFill>
        <p:spPr>
          <a:xfrm>
            <a:off x="7288306" y="1446664"/>
            <a:ext cx="5213043" cy="6100548"/>
          </a:xfrm>
          <a:prstGeom prst="rect">
            <a:avLst/>
          </a:prstGeom>
        </p:spPr>
      </p:pic>
      <p:pic>
        <p:nvPicPr>
          <p:cNvPr id="2" name="Picture 1"/>
          <p:cNvPicPr>
            <a:picLocks noChangeAspect="1"/>
          </p:cNvPicPr>
          <p:nvPr/>
        </p:nvPicPr>
        <p:blipFill>
          <a:blip r:embed="rId3"/>
          <a:stretch>
            <a:fillRect/>
          </a:stretch>
        </p:blipFill>
        <p:spPr>
          <a:xfrm>
            <a:off x="5462710" y="4471639"/>
            <a:ext cx="2053212" cy="2230936"/>
          </a:xfrm>
          <a:prstGeom prst="rect">
            <a:avLst/>
          </a:prstGeom>
        </p:spPr>
      </p:pic>
    </p:spTree>
    <p:extLst>
      <p:ext uri="{BB962C8B-B14F-4D97-AF65-F5344CB8AC3E}">
        <p14:creationId xmlns:p14="http://schemas.microsoft.com/office/powerpoint/2010/main" val="33796145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Behaviorism</a:t>
            </a:r>
          </a:p>
        </p:txBody>
      </p:sp>
      <p:sp>
        <p:nvSpPr>
          <p:cNvPr id="3" name="Content Placeholder 2"/>
          <p:cNvSpPr>
            <a:spLocks noGrp="1"/>
          </p:cNvSpPr>
          <p:nvPr>
            <p:ph idx="1"/>
          </p:nvPr>
        </p:nvSpPr>
        <p:spPr>
          <a:xfrm>
            <a:off x="581191" y="1921189"/>
            <a:ext cx="11228773" cy="3865462"/>
          </a:xfrm>
        </p:spPr>
        <p:txBody>
          <a:bodyPr>
            <a:normAutofit fontScale="92500" lnSpcReduction="10000"/>
          </a:bodyPr>
          <a:lstStyle/>
          <a:p>
            <a:pPr algn="just"/>
            <a:r>
              <a:rPr lang="en-US" sz="2400" dirty="0" smtClean="0">
                <a:solidFill>
                  <a:srgbClr val="FF0000"/>
                </a:solidFill>
              </a:rPr>
              <a:t>John B. Watson</a:t>
            </a:r>
            <a:r>
              <a:rPr lang="en-US" sz="2400" dirty="0">
                <a:solidFill>
                  <a:schemeClr val="tx1"/>
                </a:solidFill>
              </a:rPr>
              <a:t>, </a:t>
            </a:r>
            <a:r>
              <a:rPr lang="en-US" sz="2400" dirty="0" smtClean="0">
                <a:solidFill>
                  <a:schemeClr val="tx1"/>
                </a:solidFill>
              </a:rPr>
              <a:t>in 1913 and </a:t>
            </a:r>
            <a:r>
              <a:rPr lang="en-US" sz="2400" dirty="0">
                <a:solidFill>
                  <a:schemeClr val="tx1"/>
                </a:solidFill>
              </a:rPr>
              <a:t>others ascribing to behaviorism, argued that nearly all behavior is a result of conditioning and the environment shapes behavior by reinforcing specific habits. </a:t>
            </a:r>
          </a:p>
          <a:p>
            <a:pPr algn="just"/>
            <a:r>
              <a:rPr lang="en-US" sz="2400" dirty="0" smtClean="0">
                <a:solidFill>
                  <a:schemeClr val="tx1"/>
                </a:solidFill>
              </a:rPr>
              <a:t>It stated that scientists should only study observable behavior  and that consciousness should be abandoned because ultimately consciousness and perceptions are private events and cannot be objectively verified. </a:t>
            </a:r>
          </a:p>
          <a:p>
            <a:pPr algn="just"/>
            <a:r>
              <a:rPr lang="en-US" sz="2400" dirty="0"/>
              <a:t>This means that psychology would suffer from a lack of reliability</a:t>
            </a:r>
            <a:r>
              <a:rPr lang="en-US" sz="2400" dirty="0" smtClean="0"/>
              <a:t>.</a:t>
            </a:r>
            <a:endParaRPr lang="en-US" sz="2400" dirty="0">
              <a:solidFill>
                <a:schemeClr val="tx1"/>
              </a:solidFill>
            </a:endParaRPr>
          </a:p>
          <a:p>
            <a:pPr algn="just"/>
            <a:r>
              <a:rPr lang="en-US" sz="2400" dirty="0">
                <a:solidFill>
                  <a:schemeClr val="tx1"/>
                </a:solidFill>
              </a:rPr>
              <a:t>Top names:</a:t>
            </a:r>
          </a:p>
          <a:p>
            <a:pPr algn="just"/>
            <a:r>
              <a:rPr lang="en-US" sz="2400" dirty="0">
                <a:solidFill>
                  <a:schemeClr val="tx1"/>
                </a:solidFill>
              </a:rPr>
              <a:t>B.F Skinner</a:t>
            </a:r>
          </a:p>
          <a:p>
            <a:pPr algn="just"/>
            <a:r>
              <a:rPr lang="en-US" sz="2400" dirty="0">
                <a:solidFill>
                  <a:schemeClr val="tx1"/>
                </a:solidFill>
              </a:rPr>
              <a:t>Ivan </a:t>
            </a:r>
            <a:r>
              <a:rPr lang="en-US" sz="2400" dirty="0" smtClean="0">
                <a:solidFill>
                  <a:schemeClr val="tx1"/>
                </a:solidFill>
              </a:rPr>
              <a:t>Pavlov</a:t>
            </a:r>
            <a:endParaRPr lang="en-US" sz="2400" dirty="0">
              <a:solidFill>
                <a:schemeClr val="tx1"/>
              </a:solidFill>
            </a:endParaRPr>
          </a:p>
          <a:p>
            <a:endParaRPr lang="en-US" dirty="0"/>
          </a:p>
        </p:txBody>
      </p:sp>
      <p:pic>
        <p:nvPicPr>
          <p:cNvPr id="4" name="Picture 3"/>
          <p:cNvPicPr>
            <a:picLocks noChangeAspect="1"/>
          </p:cNvPicPr>
          <p:nvPr/>
        </p:nvPicPr>
        <p:blipFill rotWithShape="1">
          <a:blip r:embed="rId2"/>
          <a:srcRect t="23122" b="12928"/>
          <a:stretch/>
        </p:blipFill>
        <p:spPr>
          <a:xfrm>
            <a:off x="3971499" y="4101352"/>
            <a:ext cx="7838465" cy="26201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2018391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0375" y="1166696"/>
            <a:ext cx="11029616" cy="1013800"/>
          </a:xfrm>
        </p:spPr>
        <p:txBody>
          <a:bodyPr/>
          <a:lstStyle/>
          <a:p>
            <a:pPr lvl="0"/>
            <a:r>
              <a:rPr lang="en-US" dirty="0"/>
              <a:t>Humanistic perspective</a:t>
            </a:r>
            <a:br>
              <a:rPr lang="en-US" dirty="0"/>
            </a:br>
            <a:endParaRPr lang="en-US" dirty="0"/>
          </a:p>
        </p:txBody>
      </p:sp>
      <p:sp>
        <p:nvSpPr>
          <p:cNvPr id="3" name="Content Placeholder 2"/>
          <p:cNvSpPr>
            <a:spLocks noGrp="1"/>
          </p:cNvSpPr>
          <p:nvPr>
            <p:ph idx="1"/>
          </p:nvPr>
        </p:nvSpPr>
        <p:spPr>
          <a:xfrm>
            <a:off x="460375" y="2180496"/>
            <a:ext cx="4836970" cy="3947349"/>
          </a:xfrm>
        </p:spPr>
        <p:txBody>
          <a:bodyPr/>
          <a:lstStyle/>
          <a:p>
            <a:r>
              <a:rPr lang="en-US" sz="2400" dirty="0" smtClean="0">
                <a:solidFill>
                  <a:schemeClr val="tx1"/>
                </a:solidFill>
              </a:rPr>
              <a:t>Humans are capable of </a:t>
            </a:r>
            <a:r>
              <a:rPr lang="en-US" sz="2400" b="1" dirty="0" smtClean="0">
                <a:solidFill>
                  <a:schemeClr val="tx1"/>
                </a:solidFill>
              </a:rPr>
              <a:t>incredible acts of creativity, selflessness &amp; high levels of spirituality.</a:t>
            </a:r>
          </a:p>
          <a:p>
            <a:r>
              <a:rPr lang="en-US" sz="2400" dirty="0" smtClean="0">
                <a:solidFill>
                  <a:schemeClr val="tx1"/>
                </a:solidFill>
              </a:rPr>
              <a:t>Free will</a:t>
            </a:r>
          </a:p>
          <a:p>
            <a:r>
              <a:rPr lang="en-US" sz="2400" dirty="0" smtClean="0">
                <a:solidFill>
                  <a:schemeClr val="tx1"/>
                </a:solidFill>
              </a:rPr>
              <a:t>Main figures: </a:t>
            </a:r>
          </a:p>
          <a:p>
            <a:r>
              <a:rPr lang="en-US" sz="2400" dirty="0" smtClean="0">
                <a:solidFill>
                  <a:schemeClr val="tx1"/>
                </a:solidFill>
              </a:rPr>
              <a:t>Carl Rogers , </a:t>
            </a:r>
            <a:r>
              <a:rPr lang="en-US" sz="2400" dirty="0" smtClean="0">
                <a:solidFill>
                  <a:schemeClr val="tx1"/>
                </a:solidFill>
              </a:rPr>
              <a:t>Abraham </a:t>
            </a:r>
            <a:r>
              <a:rPr lang="en-US" sz="2400" dirty="0" smtClean="0">
                <a:solidFill>
                  <a:schemeClr val="tx1"/>
                </a:solidFill>
              </a:rPr>
              <a:t>Maslow</a:t>
            </a:r>
          </a:p>
          <a:p>
            <a:endParaRPr lang="en-US" dirty="0"/>
          </a:p>
        </p:txBody>
      </p:sp>
      <p:sp>
        <p:nvSpPr>
          <p:cNvPr id="4" name="AutoShape 2" descr="Humanistic Theories: Carl Rog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3"/>
          <a:stretch>
            <a:fillRect/>
          </a:stretch>
        </p:blipFill>
        <p:spPr>
          <a:xfrm>
            <a:off x="5418162" y="2040049"/>
            <a:ext cx="6547488" cy="4817951"/>
          </a:xfrm>
          <a:prstGeom prst="rect">
            <a:avLst/>
          </a:prstGeom>
          <a:ln>
            <a:noFill/>
          </a:ln>
          <a:effectLst>
            <a:softEdge rad="112500"/>
          </a:effectLst>
        </p:spPr>
      </p:pic>
      <p:sp>
        <p:nvSpPr>
          <p:cNvPr id="8" name="AutoShape 8" descr="Humanistic Theory by Psychologist Carl Rog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677328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249" y="1166179"/>
            <a:ext cx="11029616" cy="1013800"/>
          </a:xfrm>
        </p:spPr>
        <p:txBody>
          <a:bodyPr/>
          <a:lstStyle/>
          <a:p>
            <a:pPr lvl="0"/>
            <a:r>
              <a:rPr lang="en-US" dirty="0"/>
              <a:t>Cognitive perspective</a:t>
            </a:r>
            <a:br>
              <a:rPr lang="en-US" dirty="0"/>
            </a:br>
            <a:endParaRPr lang="en-US" dirty="0"/>
          </a:p>
        </p:txBody>
      </p:sp>
      <p:sp>
        <p:nvSpPr>
          <p:cNvPr id="3" name="Content Placeholder 2"/>
          <p:cNvSpPr>
            <a:spLocks noGrp="1"/>
          </p:cNvSpPr>
          <p:nvPr>
            <p:ph idx="1"/>
          </p:nvPr>
        </p:nvSpPr>
        <p:spPr>
          <a:xfrm>
            <a:off x="724067" y="2314576"/>
            <a:ext cx="5617995" cy="4200342"/>
          </a:xfrm>
        </p:spPr>
        <p:txBody>
          <a:bodyPr>
            <a:normAutofit/>
          </a:bodyPr>
          <a:lstStyle/>
          <a:p>
            <a:pPr algn="just"/>
            <a:r>
              <a:rPr lang="en-US" sz="2400" dirty="0" smtClean="0">
                <a:solidFill>
                  <a:schemeClr val="tx1"/>
                </a:solidFill>
              </a:rPr>
              <a:t>Focus on Mental </a:t>
            </a:r>
            <a:r>
              <a:rPr lang="en-US" sz="2400" dirty="0">
                <a:solidFill>
                  <a:schemeClr val="tx1"/>
                </a:solidFill>
              </a:rPr>
              <a:t>processes </a:t>
            </a:r>
            <a:endParaRPr lang="en-US" sz="2400" dirty="0" smtClean="0">
              <a:solidFill>
                <a:schemeClr val="tx1"/>
              </a:solidFill>
            </a:endParaRPr>
          </a:p>
          <a:p>
            <a:pPr algn="just"/>
            <a:r>
              <a:rPr lang="en-US" sz="2400" dirty="0">
                <a:solidFill>
                  <a:schemeClr val="tx1"/>
                </a:solidFill>
              </a:rPr>
              <a:t>P</a:t>
            </a:r>
            <a:r>
              <a:rPr lang="en-US" sz="2400" dirty="0" smtClean="0">
                <a:solidFill>
                  <a:schemeClr val="tx1"/>
                </a:solidFill>
              </a:rPr>
              <a:t>erceiving</a:t>
            </a:r>
            <a:r>
              <a:rPr lang="en-US" sz="2400" dirty="0">
                <a:solidFill>
                  <a:schemeClr val="tx1"/>
                </a:solidFill>
              </a:rPr>
              <a:t>, remembering, reasoning, deciding, and problem </a:t>
            </a:r>
            <a:r>
              <a:rPr lang="en-US" sz="2400" dirty="0" smtClean="0">
                <a:solidFill>
                  <a:schemeClr val="tx1"/>
                </a:solidFill>
              </a:rPr>
              <a:t>solving</a:t>
            </a:r>
            <a:endParaRPr lang="en-US" sz="2400" dirty="0">
              <a:solidFill>
                <a:schemeClr val="tx1"/>
              </a:solidFill>
            </a:endParaRPr>
          </a:p>
          <a:p>
            <a:pPr algn="just"/>
            <a:r>
              <a:rPr lang="en-US" sz="2400" dirty="0">
                <a:solidFill>
                  <a:schemeClr val="tx1"/>
                </a:solidFill>
              </a:rPr>
              <a:t>O</a:t>
            </a:r>
            <a:r>
              <a:rPr lang="en-US" sz="2400" dirty="0" smtClean="0">
                <a:solidFill>
                  <a:schemeClr val="tx1"/>
                </a:solidFill>
              </a:rPr>
              <a:t>nly </a:t>
            </a:r>
            <a:r>
              <a:rPr lang="en-US" sz="2400" dirty="0">
                <a:solidFill>
                  <a:schemeClr val="tx1"/>
                </a:solidFill>
              </a:rPr>
              <a:t>by studying mental processes can we fully understand what organisms </a:t>
            </a:r>
            <a:r>
              <a:rPr lang="en-US" sz="2400" dirty="0" smtClean="0">
                <a:solidFill>
                  <a:schemeClr val="tx1"/>
                </a:solidFill>
              </a:rPr>
              <a:t>do</a:t>
            </a:r>
            <a:r>
              <a:rPr lang="en-US" sz="2400" dirty="0">
                <a:solidFill>
                  <a:schemeClr val="tx1"/>
                </a:solidFill>
              </a:rPr>
              <a:t>.</a:t>
            </a:r>
            <a:endParaRPr lang="en-US" sz="2400" dirty="0" smtClean="0">
              <a:solidFill>
                <a:schemeClr val="tx1"/>
              </a:solidFill>
            </a:endParaRPr>
          </a:p>
        </p:txBody>
      </p:sp>
      <p:pic>
        <p:nvPicPr>
          <p:cNvPr id="3074" name="Picture 2" descr="Examples of Cognitive Psychology and How It&amp;#39;s Us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5516" y="2179979"/>
            <a:ext cx="4964349" cy="375978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04955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0375" y="1180009"/>
            <a:ext cx="11029616" cy="1013800"/>
          </a:xfrm>
        </p:spPr>
        <p:txBody>
          <a:bodyPr/>
          <a:lstStyle/>
          <a:p>
            <a:pPr lvl="0"/>
            <a:r>
              <a:rPr lang="en-US" dirty="0"/>
              <a:t>Socio-cultural perspective</a:t>
            </a:r>
            <a:br>
              <a:rPr lang="en-US" dirty="0"/>
            </a:br>
            <a:endParaRPr lang="en-US" dirty="0"/>
          </a:p>
        </p:txBody>
      </p:sp>
      <p:sp>
        <p:nvSpPr>
          <p:cNvPr id="3" name="Content Placeholder 2"/>
          <p:cNvSpPr>
            <a:spLocks noGrp="1"/>
          </p:cNvSpPr>
          <p:nvPr>
            <p:ph idx="1"/>
          </p:nvPr>
        </p:nvSpPr>
        <p:spPr>
          <a:xfrm>
            <a:off x="307975" y="2099679"/>
            <a:ext cx="6666030" cy="4368854"/>
          </a:xfrm>
        </p:spPr>
        <p:txBody>
          <a:bodyPr>
            <a:normAutofit/>
          </a:bodyPr>
          <a:lstStyle/>
          <a:p>
            <a:pPr algn="just"/>
            <a:r>
              <a:rPr lang="en-US" sz="2000" dirty="0" smtClean="0">
                <a:solidFill>
                  <a:schemeClr val="tx1"/>
                </a:solidFill>
              </a:rPr>
              <a:t>Sociocultural theory is an emerging theory in Psychology that looks at the important contributions that society makes to individual development.</a:t>
            </a:r>
          </a:p>
          <a:p>
            <a:pPr algn="just"/>
            <a:r>
              <a:rPr lang="en-US" sz="2000" dirty="0">
                <a:solidFill>
                  <a:schemeClr val="tx1"/>
                </a:solidFill>
              </a:rPr>
              <a:t>Sociocultural theory focuses not only how adults and peers influence individual learning, but also on how </a:t>
            </a:r>
            <a:r>
              <a:rPr lang="en-US" sz="2000" dirty="0" smtClean="0">
                <a:solidFill>
                  <a:schemeClr val="tx1"/>
                </a:solidFill>
              </a:rPr>
              <a:t>and attitudes</a:t>
            </a:r>
            <a:r>
              <a:rPr lang="en-US" sz="2000" dirty="0">
                <a:solidFill>
                  <a:schemeClr val="tx1"/>
                </a:solidFill>
              </a:rPr>
              <a:t> affect how learning takes place</a:t>
            </a:r>
            <a:r>
              <a:rPr lang="en-US" sz="2000" dirty="0" smtClean="0">
                <a:solidFill>
                  <a:schemeClr val="tx1"/>
                </a:solidFill>
              </a:rPr>
              <a:t>.</a:t>
            </a:r>
            <a:r>
              <a:rPr lang="en-US" sz="2000" dirty="0">
                <a:solidFill>
                  <a:schemeClr val="tx1"/>
                </a:solidFill>
              </a:rPr>
              <a:t> </a:t>
            </a:r>
            <a:r>
              <a:rPr lang="en-US" sz="2000" dirty="0">
                <a:solidFill>
                  <a:srgbClr val="FF0000"/>
                </a:solidFill>
              </a:rPr>
              <a:t>cultural beliefs </a:t>
            </a:r>
            <a:endParaRPr lang="en-US" sz="2000" dirty="0" smtClean="0">
              <a:solidFill>
                <a:srgbClr val="FF0000"/>
              </a:solidFill>
            </a:endParaRPr>
          </a:p>
          <a:p>
            <a:pPr algn="just"/>
            <a:r>
              <a:rPr lang="en-US" sz="2000" dirty="0" smtClean="0">
                <a:solidFill>
                  <a:schemeClr val="tx1"/>
                </a:solidFill>
              </a:rPr>
              <a:t>This theory stresses the interaction between developing people and the culture in which they live. </a:t>
            </a:r>
          </a:p>
          <a:p>
            <a:pPr algn="just"/>
            <a:r>
              <a:rPr lang="en-US" sz="2000" dirty="0" smtClean="0">
                <a:solidFill>
                  <a:schemeClr val="tx1"/>
                </a:solidFill>
              </a:rPr>
              <a:t>Sociocultural theory also suggests that human learning is largely a social process.</a:t>
            </a:r>
            <a:endParaRPr lang="en-US" sz="2000" dirty="0">
              <a:solidFill>
                <a:schemeClr val="tx1"/>
              </a:solidFill>
            </a:endParaRPr>
          </a:p>
        </p:txBody>
      </p:sp>
      <p:sp>
        <p:nvSpPr>
          <p:cNvPr id="4" name="AutoShape 2" descr="Sociocultural theory of developmen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https://www.verywellmind.com/thmb/Z8EcVidpj0_lLR3dVNXyXTmbVX4=/614x0/filters:no_upscale():max_bytes(150000):strip_icc():format(webp)/what-is-sociocultural-theory-2795088-5c018ff246e0fb0001958ce9.pn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206" name="Picture 14" descr="नेपाली) Lev Vygotsky - Socio-Cultural Perspective || ReadingisBest Nepali  || Psychology in Nepali - YouTub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74005" y="1896533"/>
            <a:ext cx="4997862" cy="496146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 name="AutoShape 16" descr="https://www.verywellmind.com/thmb/Z8EcVidpj0_lLR3dVNXyXTmbVX4=/614x0/filters:no_upscale():max_bytes(150000):strip_icc():format(webp)/what-is-sociocultural-theory-2795088-5c018ff246e0fb0001958ce9.png"/>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322419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1" y="1193476"/>
            <a:ext cx="11029616" cy="1013800"/>
          </a:xfrm>
        </p:spPr>
        <p:txBody>
          <a:bodyPr/>
          <a:lstStyle/>
          <a:p>
            <a:r>
              <a:rPr lang="en-US" dirty="0"/>
              <a:t>Eclectic approach </a:t>
            </a:r>
            <a:br>
              <a:rPr lang="en-US" dirty="0"/>
            </a:br>
            <a:endParaRPr lang="en-US" dirty="0"/>
          </a:p>
        </p:txBody>
      </p:sp>
      <p:sp>
        <p:nvSpPr>
          <p:cNvPr id="3" name="Content Placeholder 2"/>
          <p:cNvSpPr>
            <a:spLocks noGrp="1"/>
          </p:cNvSpPr>
          <p:nvPr>
            <p:ph idx="1"/>
          </p:nvPr>
        </p:nvSpPr>
        <p:spPr>
          <a:xfrm>
            <a:off x="349180" y="1000876"/>
            <a:ext cx="5514807" cy="4261247"/>
          </a:xfrm>
        </p:spPr>
        <p:txBody>
          <a:bodyPr/>
          <a:lstStyle/>
          <a:p>
            <a:pPr algn="just"/>
            <a:r>
              <a:rPr lang="en-US" sz="2000" dirty="0" smtClean="0">
                <a:solidFill>
                  <a:schemeClr val="tx1"/>
                </a:solidFill>
              </a:rPr>
              <a:t>Selecting and adopting information from many different sources rather than relaying on one perspective.</a:t>
            </a:r>
          </a:p>
          <a:p>
            <a:endParaRPr lang="en-US" dirty="0"/>
          </a:p>
        </p:txBody>
      </p:sp>
      <p:pic>
        <p:nvPicPr>
          <p:cNvPr id="4" name="Picture 3"/>
          <p:cNvPicPr>
            <a:picLocks noChangeAspect="1"/>
          </p:cNvPicPr>
          <p:nvPr/>
        </p:nvPicPr>
        <p:blipFill>
          <a:blip r:embed="rId3"/>
          <a:stretch>
            <a:fillRect/>
          </a:stretch>
        </p:blipFill>
        <p:spPr>
          <a:xfrm>
            <a:off x="5942436" y="2031910"/>
            <a:ext cx="5668371" cy="4353636"/>
          </a:xfrm>
          <a:prstGeom prst="rect">
            <a:avLst/>
          </a:prstGeom>
        </p:spPr>
      </p:pic>
    </p:spTree>
    <p:extLst>
      <p:ext uri="{BB962C8B-B14F-4D97-AF65-F5344CB8AC3E}">
        <p14:creationId xmlns:p14="http://schemas.microsoft.com/office/powerpoint/2010/main" val="29508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Powerpoint Thank You wallpapers, Thanks for the Slide end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7733" y="2278308"/>
            <a:ext cx="5531742" cy="358049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p:txBody>
          <a:bodyPr/>
          <a:lstStyle/>
          <a:p>
            <a:r>
              <a:rPr lang="en-US" dirty="0" smtClean="0"/>
              <a:t>The end</a:t>
            </a:r>
            <a:endParaRPr lang="en-US" dirty="0"/>
          </a:p>
        </p:txBody>
      </p:sp>
      <p:pic>
        <p:nvPicPr>
          <p:cNvPr id="10244" name="Picture 4" descr="Quotes To End A Powerpoint. Quotes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192" y="1767261"/>
            <a:ext cx="6144684" cy="4602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777186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70355" y="2076436"/>
            <a:ext cx="4096635" cy="3934071"/>
          </a:xfrm>
          <a:prstGeom prst="ellipse">
            <a:avLst/>
          </a:prstGeom>
          <a:ln>
            <a:noFill/>
          </a:ln>
          <a:effectLst>
            <a:softEdge rad="112500"/>
          </a:effectLst>
        </p:spPr>
      </p:pic>
      <p:pic>
        <p:nvPicPr>
          <p:cNvPr id="6" name="Picture 5"/>
          <p:cNvPicPr>
            <a:picLocks noChangeAspect="1"/>
          </p:cNvPicPr>
          <p:nvPr/>
        </p:nvPicPr>
        <p:blipFill>
          <a:blip r:embed="rId3"/>
          <a:stretch>
            <a:fillRect/>
          </a:stretch>
        </p:blipFill>
        <p:spPr>
          <a:xfrm>
            <a:off x="10186303" y="2963414"/>
            <a:ext cx="1537442" cy="1316253"/>
          </a:xfrm>
          <a:prstGeom prst="ellipse">
            <a:avLst/>
          </a:prstGeom>
          <a:ln>
            <a:noFill/>
          </a:ln>
          <a:effectLst>
            <a:softEdge rad="112500"/>
          </a:effectLst>
        </p:spPr>
      </p:pic>
      <p:pic>
        <p:nvPicPr>
          <p:cNvPr id="7" name="Picture 6"/>
          <p:cNvPicPr>
            <a:picLocks noChangeAspect="1"/>
          </p:cNvPicPr>
          <p:nvPr/>
        </p:nvPicPr>
        <p:blipFill>
          <a:blip r:embed="rId4"/>
          <a:stretch>
            <a:fillRect/>
          </a:stretch>
        </p:blipFill>
        <p:spPr>
          <a:xfrm>
            <a:off x="9960427" y="4744207"/>
            <a:ext cx="1650381" cy="1439779"/>
          </a:xfrm>
          <a:prstGeom prst="ellipse">
            <a:avLst/>
          </a:prstGeom>
          <a:ln>
            <a:noFill/>
          </a:ln>
          <a:effectLst>
            <a:softEdge rad="112500"/>
          </a:effectLst>
        </p:spPr>
      </p:pic>
      <p:sp>
        <p:nvSpPr>
          <p:cNvPr id="8" name="Content Placeholder 2"/>
          <p:cNvSpPr txBox="1">
            <a:spLocks/>
          </p:cNvSpPr>
          <p:nvPr/>
        </p:nvSpPr>
        <p:spPr>
          <a:xfrm>
            <a:off x="5198607" y="2320119"/>
            <a:ext cx="5756417" cy="3798699"/>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gn="just"/>
            <a:r>
              <a:rPr lang="en-US" smtClean="0">
                <a:solidFill>
                  <a:schemeClr val="tx1"/>
                </a:solidFill>
                <a:latin typeface="Times New Roman" panose="02020603050405020304" pitchFamily="18" charset="0"/>
                <a:cs typeface="Times New Roman" panose="02020603050405020304" pitchFamily="18" charset="0"/>
              </a:rPr>
              <a:t>Psychology is the </a:t>
            </a:r>
            <a:r>
              <a:rPr lang="en-US" smtClean="0">
                <a:solidFill>
                  <a:srgbClr val="FF0000"/>
                </a:solidFill>
                <a:latin typeface="Times New Roman" panose="02020603050405020304" pitchFamily="18" charset="0"/>
                <a:cs typeface="Times New Roman" panose="02020603050405020304" pitchFamily="18" charset="0"/>
              </a:rPr>
              <a:t>scientific </a:t>
            </a:r>
            <a:r>
              <a:rPr lang="en-US" smtClean="0">
                <a:solidFill>
                  <a:schemeClr val="tx1"/>
                </a:solidFill>
                <a:latin typeface="Times New Roman" panose="02020603050405020304" pitchFamily="18" charset="0"/>
                <a:cs typeface="Times New Roman" panose="02020603050405020304" pitchFamily="18" charset="0"/>
              </a:rPr>
              <a:t>study of </a:t>
            </a:r>
            <a:r>
              <a:rPr lang="en-US" smtClean="0">
                <a:solidFill>
                  <a:srgbClr val="FF0000"/>
                </a:solidFill>
                <a:latin typeface="Times New Roman" panose="02020603050405020304" pitchFamily="18" charset="0"/>
                <a:cs typeface="Times New Roman" panose="02020603050405020304" pitchFamily="18" charset="0"/>
              </a:rPr>
              <a:t>behavior </a:t>
            </a:r>
            <a:r>
              <a:rPr lang="en-US" smtClean="0">
                <a:solidFill>
                  <a:schemeClr val="tx1"/>
                </a:solidFill>
                <a:latin typeface="Times New Roman" panose="02020603050405020304" pitchFamily="18" charset="0"/>
                <a:cs typeface="Times New Roman" panose="02020603050405020304" pitchFamily="18" charset="0"/>
              </a:rPr>
              <a:t>and</a:t>
            </a:r>
            <a:r>
              <a:rPr lang="en-US" smtClean="0">
                <a:latin typeface="Times New Roman" panose="02020603050405020304" pitchFamily="18" charset="0"/>
                <a:cs typeface="Times New Roman" panose="02020603050405020304" pitchFamily="18" charset="0"/>
              </a:rPr>
              <a:t> </a:t>
            </a:r>
            <a:r>
              <a:rPr lang="en-US" smtClean="0">
                <a:solidFill>
                  <a:srgbClr val="FF0000"/>
                </a:solidFill>
                <a:latin typeface="Times New Roman" panose="02020603050405020304" pitchFamily="18" charset="0"/>
                <a:cs typeface="Times New Roman" panose="02020603050405020304" pitchFamily="18" charset="0"/>
              </a:rPr>
              <a:t>mental processes.</a:t>
            </a:r>
            <a:r>
              <a:rPr lang="en-US" smtClean="0">
                <a:latin typeface="Times New Roman" panose="02020603050405020304" pitchFamily="18" charset="0"/>
                <a:cs typeface="Times New Roman" panose="02020603050405020304" pitchFamily="18" charset="0"/>
              </a:rPr>
              <a:t> </a:t>
            </a:r>
          </a:p>
          <a:p>
            <a:r>
              <a:rPr lang="en-US" smtClean="0">
                <a:solidFill>
                  <a:schemeClr val="tx1"/>
                </a:solidFill>
                <a:latin typeface="Times New Roman" panose="02020603050405020304" pitchFamily="18" charset="0"/>
                <a:cs typeface="Times New Roman" panose="02020603050405020304" pitchFamily="18" charset="0"/>
              </a:rPr>
              <a:t>Behavior: Outward or overt actions and reactions (observable) </a:t>
            </a:r>
          </a:p>
          <a:p>
            <a:pPr marL="0" indent="0">
              <a:buFont typeface="Wingdings 2" panose="05020102010507070707" pitchFamily="18" charset="2"/>
              <a:buNone/>
            </a:pPr>
            <a:r>
              <a:rPr lang="en-US" smtClean="0">
                <a:solidFill>
                  <a:schemeClr val="tx1"/>
                </a:solidFill>
                <a:latin typeface="Times New Roman" panose="02020603050405020304" pitchFamily="18" charset="0"/>
                <a:cs typeface="Times New Roman" panose="02020603050405020304" pitchFamily="18" charset="0"/>
              </a:rPr>
              <a:t>Example: running, smiling, dancing, talking </a:t>
            </a:r>
          </a:p>
          <a:p>
            <a:pPr marL="0" indent="0">
              <a:buFont typeface="Wingdings 2" panose="05020102010507070707" pitchFamily="18" charset="2"/>
              <a:buNone/>
            </a:pPr>
            <a:endParaRPr lang="en-US" smtClean="0">
              <a:solidFill>
                <a:schemeClr val="tx1"/>
              </a:solidFill>
              <a:latin typeface="Times New Roman" panose="02020603050405020304" pitchFamily="18" charset="0"/>
              <a:cs typeface="Times New Roman" panose="02020603050405020304" pitchFamily="18" charset="0"/>
            </a:endParaRPr>
          </a:p>
          <a:p>
            <a:r>
              <a:rPr lang="en-US" smtClean="0">
                <a:solidFill>
                  <a:schemeClr val="tx1"/>
                </a:solidFill>
                <a:latin typeface="Times New Roman" panose="02020603050405020304" pitchFamily="18" charset="0"/>
                <a:cs typeface="Times New Roman" panose="02020603050405020304" pitchFamily="18" charset="0"/>
              </a:rPr>
              <a:t>Mental Processes: all internal, covert activity of mind (hidden) </a:t>
            </a:r>
          </a:p>
          <a:p>
            <a:pPr marL="0" indent="0">
              <a:buFont typeface="Wingdings 2" panose="05020102010507070707" pitchFamily="18" charset="2"/>
              <a:buNone/>
            </a:pPr>
            <a:r>
              <a:rPr lang="en-US" smtClean="0">
                <a:solidFill>
                  <a:schemeClr val="tx1"/>
                </a:solidFill>
                <a:latin typeface="Times New Roman" panose="02020603050405020304" pitchFamily="18" charset="0"/>
                <a:cs typeface="Times New Roman" panose="02020603050405020304" pitchFamily="18" charset="0"/>
              </a:rPr>
              <a:t>Example: thoughts, dreaming, sensations, feelings</a:t>
            </a:r>
          </a:p>
          <a:p>
            <a:pPr algn="just"/>
            <a:endParaRPr lang="en-US" smtClean="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4882668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lstStyle/>
          <a:p>
            <a:pPr algn="just"/>
            <a:r>
              <a:rPr lang="en-US" dirty="0">
                <a:solidFill>
                  <a:schemeClr val="tx1"/>
                </a:solidFill>
                <a:latin typeface="Times New Roman" panose="02020603050405020304" pitchFamily="18" charset="0"/>
                <a:cs typeface="Times New Roman" panose="02020603050405020304" pitchFamily="18" charset="0"/>
              </a:rPr>
              <a:t>The word "psychology" comes from the Greek word psyche meaning "breath, spirit, soul", and the Greek word logos meaning the study of something. Thus we can conclude that psychology is the study of soul.</a:t>
            </a:r>
          </a:p>
          <a:p>
            <a:pPr algn="just"/>
            <a:r>
              <a:rPr lang="en-US" dirty="0">
                <a:solidFill>
                  <a:schemeClr val="tx1"/>
                </a:solidFill>
                <a:latin typeface="Times New Roman" panose="02020603050405020304" pitchFamily="18" charset="0"/>
                <a:cs typeface="Times New Roman" panose="02020603050405020304" pitchFamily="18" charset="0"/>
              </a:rPr>
              <a:t>Psychology is an offspring of subject </a:t>
            </a:r>
            <a:r>
              <a:rPr lang="en-US" dirty="0">
                <a:solidFill>
                  <a:srgbClr val="FF0000"/>
                </a:solidFill>
                <a:latin typeface="Times New Roman" panose="02020603050405020304" pitchFamily="18" charset="0"/>
                <a:cs typeface="Times New Roman" panose="02020603050405020304" pitchFamily="18" charset="0"/>
              </a:rPr>
              <a:t>philosophy.</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3898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cs typeface="Times New Roman" panose="02020603050405020304" pitchFamily="18" charset="0"/>
              </a:rPr>
              <a:t>Psychology as a science</a:t>
            </a:r>
            <a:endParaRPr lang="en-US" dirty="0"/>
          </a:p>
        </p:txBody>
      </p:sp>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Effect>
                      <a14:brightnessContrast bright="40000" contrast="-20000"/>
                    </a14:imgEffect>
                  </a14:imgLayer>
                </a14:imgProps>
              </a:ext>
            </a:extLst>
          </a:blip>
          <a:stretch>
            <a:fillRect/>
          </a:stretch>
        </p:blipFill>
        <p:spPr>
          <a:xfrm>
            <a:off x="291294" y="1940311"/>
            <a:ext cx="11609410" cy="4527027"/>
          </a:xfrm>
          <a:prstGeom prst="ellipse">
            <a:avLst/>
          </a:prstGeom>
          <a:ln>
            <a:noFill/>
          </a:ln>
          <a:effectLst>
            <a:softEdge rad="112500"/>
          </a:effectLst>
        </p:spPr>
      </p:pic>
      <p:sp>
        <p:nvSpPr>
          <p:cNvPr id="3" name="Content Placeholder 2"/>
          <p:cNvSpPr>
            <a:spLocks noGrp="1"/>
          </p:cNvSpPr>
          <p:nvPr>
            <p:ph idx="1"/>
          </p:nvPr>
        </p:nvSpPr>
        <p:spPr/>
        <p:txBody>
          <a:bodyPr/>
          <a:lstStyle/>
          <a:p>
            <a:r>
              <a:rPr lang="en-US" dirty="0">
                <a:solidFill>
                  <a:schemeClr val="tx1"/>
                </a:solidFill>
                <a:latin typeface="Times New Roman" panose="02020603050405020304" pitchFamily="18" charset="0"/>
                <a:cs typeface="Times New Roman" panose="02020603050405020304" pitchFamily="18" charset="0"/>
              </a:rPr>
              <a:t>Based on scientific principles that emphasizes empiricism, or knowledge based on observation</a:t>
            </a:r>
          </a:p>
          <a:p>
            <a:r>
              <a:rPr lang="en-US" dirty="0">
                <a:solidFill>
                  <a:schemeClr val="tx1"/>
                </a:solidFill>
                <a:latin typeface="Times New Roman" panose="02020603050405020304" pitchFamily="18" charset="0"/>
                <a:cs typeface="Times New Roman" panose="02020603050405020304" pitchFamily="18" charset="0"/>
              </a:rPr>
              <a:t> Systematic collection and examination of data (empirical evidence) to support or disprove hypotheses (predictions) rather than depending on common sense. </a:t>
            </a:r>
          </a:p>
          <a:p>
            <a:endParaRPr lang="en-US" dirty="0"/>
          </a:p>
          <a:p>
            <a:pPr marL="0" indent="0" algn="ctr">
              <a:buNone/>
            </a:pPr>
            <a:r>
              <a:rPr lang="en-US" sz="2800" dirty="0">
                <a:solidFill>
                  <a:schemeClr val="tx1"/>
                </a:solidFill>
                <a:latin typeface="Times New Roman" panose="02020603050405020304" pitchFamily="18" charset="0"/>
                <a:cs typeface="Times New Roman" panose="02020603050405020304" pitchFamily="18" charset="0"/>
              </a:rPr>
              <a:t>“Psychology is the </a:t>
            </a:r>
            <a:r>
              <a:rPr lang="en-US" sz="2800" dirty="0">
                <a:solidFill>
                  <a:srgbClr val="FF0000"/>
                </a:solidFill>
                <a:latin typeface="Times New Roman" panose="02020603050405020304" pitchFamily="18" charset="0"/>
                <a:cs typeface="Times New Roman" panose="02020603050405020304" pitchFamily="18" charset="0"/>
              </a:rPr>
              <a:t>scientific </a:t>
            </a:r>
            <a:r>
              <a:rPr lang="en-US" sz="2800" dirty="0">
                <a:solidFill>
                  <a:schemeClr val="tx1"/>
                </a:solidFill>
                <a:latin typeface="Times New Roman" panose="02020603050405020304" pitchFamily="18" charset="0"/>
                <a:cs typeface="Times New Roman" panose="02020603050405020304" pitchFamily="18" charset="0"/>
              </a:rPr>
              <a:t>study of </a:t>
            </a:r>
            <a:r>
              <a:rPr lang="en-US" sz="2800" dirty="0">
                <a:solidFill>
                  <a:srgbClr val="FF0000"/>
                </a:solidFill>
                <a:latin typeface="Times New Roman" panose="02020603050405020304" pitchFamily="18" charset="0"/>
                <a:cs typeface="Times New Roman" panose="02020603050405020304" pitchFamily="18" charset="0"/>
              </a:rPr>
              <a:t>behavior </a:t>
            </a:r>
            <a:r>
              <a:rPr lang="en-US" sz="2800" dirty="0">
                <a:solidFill>
                  <a:schemeClr val="tx1"/>
                </a:solidFill>
                <a:latin typeface="Times New Roman" panose="02020603050405020304" pitchFamily="18" charset="0"/>
                <a:cs typeface="Times New Roman" panose="02020603050405020304" pitchFamily="18" charset="0"/>
              </a:rPr>
              <a:t>and</a:t>
            </a:r>
            <a:r>
              <a:rPr lang="en-US" sz="2800" dirty="0">
                <a:latin typeface="Times New Roman" panose="02020603050405020304" pitchFamily="18" charset="0"/>
                <a:cs typeface="Times New Roman" panose="02020603050405020304" pitchFamily="18" charset="0"/>
              </a:rPr>
              <a:t> </a:t>
            </a:r>
            <a:r>
              <a:rPr lang="en-US" sz="2800" dirty="0">
                <a:solidFill>
                  <a:srgbClr val="FF0000"/>
                </a:solidFill>
                <a:latin typeface="Times New Roman" panose="02020603050405020304" pitchFamily="18" charset="0"/>
                <a:cs typeface="Times New Roman" panose="02020603050405020304" pitchFamily="18" charset="0"/>
              </a:rPr>
              <a:t>mental processes.</a:t>
            </a:r>
            <a:r>
              <a:rPr lang="en-US" sz="2800" dirty="0">
                <a:solidFill>
                  <a:schemeClr val="tx1"/>
                </a:solidFill>
                <a:latin typeface="Times New Roman" panose="02020603050405020304" pitchFamily="18" charset="0"/>
                <a:cs typeface="Times New Roman" panose="02020603050405020304" pitchFamily="18" charset="0"/>
              </a:rPr>
              <a:t>”</a:t>
            </a:r>
          </a:p>
          <a:p>
            <a:endParaRPr lang="en-US" dirty="0"/>
          </a:p>
          <a:p>
            <a:endParaRPr lang="en-US" dirty="0"/>
          </a:p>
        </p:txBody>
      </p:sp>
    </p:spTree>
    <p:extLst>
      <p:ext uri="{BB962C8B-B14F-4D97-AF65-F5344CB8AC3E}">
        <p14:creationId xmlns:p14="http://schemas.microsoft.com/office/powerpoint/2010/main" val="1857335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Scope of psychology</a:t>
            </a:r>
            <a:endParaRPr lang="en-US" dirty="0"/>
          </a:p>
        </p:txBody>
      </p:sp>
      <p:pic>
        <p:nvPicPr>
          <p:cNvPr id="6" name="Picture 5"/>
          <p:cNvPicPr>
            <a:picLocks noChangeAspect="1"/>
          </p:cNvPicPr>
          <p:nvPr/>
        </p:nvPicPr>
        <p:blipFill>
          <a:blip r:embed="rId3"/>
          <a:stretch>
            <a:fillRect/>
          </a:stretch>
        </p:blipFill>
        <p:spPr>
          <a:xfrm>
            <a:off x="7415235" y="2180496"/>
            <a:ext cx="4096867" cy="3944454"/>
          </a:xfrm>
          <a:prstGeom prst="rect">
            <a:avLst/>
          </a:prstGeom>
        </p:spPr>
      </p:pic>
      <p:sp>
        <p:nvSpPr>
          <p:cNvPr id="7" name="Content Placeholder 4"/>
          <p:cNvSpPr txBox="1">
            <a:spLocks/>
          </p:cNvSpPr>
          <p:nvPr/>
        </p:nvSpPr>
        <p:spPr>
          <a:xfrm>
            <a:off x="581192" y="1567179"/>
            <a:ext cx="6655949" cy="4175699"/>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gn="just"/>
            <a:r>
              <a:rPr lang="en-US" dirty="0" smtClean="0">
                <a:solidFill>
                  <a:schemeClr val="tx1"/>
                </a:solidFill>
                <a:latin typeface="+mj-lt"/>
                <a:cs typeface="Times New Roman" panose="02020603050405020304" pitchFamily="18" charset="0"/>
              </a:rPr>
              <a:t>Psychology today covers enormous range of scope or fields</a:t>
            </a:r>
            <a:r>
              <a:rPr lang="en-US" dirty="0" smtClean="0">
                <a:latin typeface="+mj-lt"/>
                <a:cs typeface="Times New Roman" panose="02020603050405020304" pitchFamily="18" charset="0"/>
              </a:rPr>
              <a:t>.</a:t>
            </a:r>
          </a:p>
          <a:p>
            <a:pPr algn="just"/>
            <a:endParaRPr lang="en-US" dirty="0" smtClean="0">
              <a:latin typeface="+mj-lt"/>
              <a:cs typeface="Times New Roman" panose="02020603050405020304" pitchFamily="18" charset="0"/>
            </a:endParaRPr>
          </a:p>
          <a:p>
            <a:pPr algn="just"/>
            <a:r>
              <a:rPr lang="en-US" dirty="0" smtClean="0">
                <a:solidFill>
                  <a:srgbClr val="C00000"/>
                </a:solidFill>
                <a:latin typeface="+mj-lt"/>
                <a:cs typeface="Times New Roman" panose="02020603050405020304" pitchFamily="18" charset="0"/>
              </a:rPr>
              <a:t>Basic psychology: </a:t>
            </a:r>
            <a:r>
              <a:rPr lang="en-US" dirty="0" smtClean="0">
                <a:solidFill>
                  <a:schemeClr val="tx1"/>
                </a:solidFill>
                <a:latin typeface="+mj-lt"/>
                <a:cs typeface="Times New Roman" panose="02020603050405020304" pitchFamily="18" charset="0"/>
              </a:rPr>
              <a:t>it is the study of mind and behavior</a:t>
            </a:r>
          </a:p>
          <a:p>
            <a:pPr algn="just"/>
            <a:r>
              <a:rPr lang="en-US" dirty="0" smtClean="0">
                <a:solidFill>
                  <a:srgbClr val="C00000"/>
                </a:solidFill>
                <a:latin typeface="+mj-lt"/>
                <a:cs typeface="Times New Roman" panose="02020603050405020304" pitchFamily="18" charset="0"/>
              </a:rPr>
              <a:t>Applied psychology: </a:t>
            </a:r>
            <a:r>
              <a:rPr lang="en-US" dirty="0" smtClean="0">
                <a:solidFill>
                  <a:schemeClr val="tx1"/>
                </a:solidFill>
                <a:latin typeface="+mj-lt"/>
                <a:cs typeface="Times New Roman" panose="02020603050405020304" pitchFamily="18" charset="0"/>
              </a:rPr>
              <a:t>methods and findings of scientific psychology to solve practical problems of human and animal behavior and experience.</a:t>
            </a:r>
            <a:endParaRPr lang="en-US" dirty="0">
              <a:solidFill>
                <a:schemeClr val="tx1"/>
              </a:solidFill>
              <a:latin typeface="+mj-lt"/>
              <a:cs typeface="Times New Roman" panose="02020603050405020304" pitchFamily="18" charset="0"/>
            </a:endParaRPr>
          </a:p>
        </p:txBody>
      </p:sp>
    </p:spTree>
    <p:extLst>
      <p:ext uri="{BB962C8B-B14F-4D97-AF65-F5344CB8AC3E}">
        <p14:creationId xmlns:p14="http://schemas.microsoft.com/office/powerpoint/2010/main" val="39494321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a:t>
            </a:r>
            <a:endParaRPr lang="en-US" dirty="0"/>
          </a:p>
        </p:txBody>
      </p:sp>
      <p:sp>
        <p:nvSpPr>
          <p:cNvPr id="3" name="Content Placeholder 2"/>
          <p:cNvSpPr>
            <a:spLocks noGrp="1"/>
          </p:cNvSpPr>
          <p:nvPr>
            <p:ph idx="1"/>
          </p:nvPr>
        </p:nvSpPr>
        <p:spPr/>
        <p:txBody>
          <a:bodyPr/>
          <a:lstStyle/>
          <a:p>
            <a:r>
              <a:rPr lang="en-US" dirty="0" smtClean="0">
                <a:solidFill>
                  <a:schemeClr val="tx1"/>
                </a:solidFill>
              </a:rPr>
              <a:t>How is psychology important in your field?</a:t>
            </a:r>
          </a:p>
          <a:p>
            <a:r>
              <a:rPr lang="en-US" dirty="0" smtClean="0">
                <a:solidFill>
                  <a:schemeClr val="tx1"/>
                </a:solidFill>
              </a:rPr>
              <a:t>What makes psychology important in your field?</a:t>
            </a:r>
            <a:endParaRPr lang="en-US" dirty="0">
              <a:solidFill>
                <a:schemeClr val="tx1"/>
              </a:solidFill>
            </a:endParaRPr>
          </a:p>
        </p:txBody>
      </p:sp>
    </p:spTree>
    <p:extLst>
      <p:ext uri="{BB962C8B-B14F-4D97-AF65-F5344CB8AC3E}">
        <p14:creationId xmlns:p14="http://schemas.microsoft.com/office/powerpoint/2010/main" val="7097888"/>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1310</TotalTime>
  <Words>2038</Words>
  <Application>Microsoft Office PowerPoint</Application>
  <PresentationFormat>Widescreen</PresentationFormat>
  <Paragraphs>206</Paragraphs>
  <Slides>46</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Calibri</vt:lpstr>
      <vt:lpstr>Gill Sans MT</vt:lpstr>
      <vt:lpstr>MS PMincho</vt:lpstr>
      <vt:lpstr>Source Sans Pro</vt:lpstr>
      <vt:lpstr>Times New Roman</vt:lpstr>
      <vt:lpstr>Wingdings</vt:lpstr>
      <vt:lpstr>Wingdings 2</vt:lpstr>
      <vt:lpstr>Dividend</vt:lpstr>
      <vt:lpstr>Introduction to psychology (WEEK 1)</vt:lpstr>
      <vt:lpstr>LEARNING OUTCOMES</vt:lpstr>
      <vt:lpstr>VIDEO</vt:lpstr>
      <vt:lpstr>PowerPoint Presentation</vt:lpstr>
      <vt:lpstr>PowerPoint Presentation</vt:lpstr>
      <vt:lpstr>Cont.…</vt:lpstr>
      <vt:lpstr>Psychology as a science</vt:lpstr>
      <vt:lpstr>Scope of psychology</vt:lpstr>
      <vt:lpstr>THINK????</vt:lpstr>
      <vt:lpstr>Goals of Psychology </vt:lpstr>
      <vt:lpstr>Cont.…</vt:lpstr>
      <vt:lpstr>Key debates in psychology</vt:lpstr>
      <vt:lpstr> 1. NATURE VS NURTURE</vt:lpstr>
      <vt:lpstr>2. Conscious vs. Unconscious Mind</vt:lpstr>
      <vt:lpstr> 3. Observable behavior vs. internal mental Processes</vt:lpstr>
      <vt:lpstr>4. Free will (choices) vs. determinism </vt:lpstr>
      <vt:lpstr>5. Individual Differences vs. universal Principles </vt:lpstr>
      <vt:lpstr>Branches of Psychology</vt:lpstr>
      <vt:lpstr>Topic 2 week 1</vt:lpstr>
      <vt:lpstr>The Historical Origins of psychology</vt:lpstr>
      <vt:lpstr>Supernatural Elements</vt:lpstr>
      <vt:lpstr>EARLY DEMONOLOGY</vt:lpstr>
      <vt:lpstr>Trephining</vt:lpstr>
      <vt:lpstr>Greek philosophers</vt:lpstr>
      <vt:lpstr>HYPOCRATES</vt:lpstr>
      <vt:lpstr>17th century starts</vt:lpstr>
      <vt:lpstr>PowerPoint Presentation</vt:lpstr>
      <vt:lpstr>The beginnings of scientific psychology</vt:lpstr>
      <vt:lpstr>PowerPoint Presentation</vt:lpstr>
      <vt:lpstr>PowerPoint Presentation</vt:lpstr>
      <vt:lpstr>  Structuralism </vt:lpstr>
      <vt:lpstr>functionalism</vt:lpstr>
      <vt:lpstr>PowerPoint Presentation</vt:lpstr>
      <vt:lpstr>Gestalt Psychology</vt:lpstr>
      <vt:lpstr>PowerPoint Presentation</vt:lpstr>
      <vt:lpstr>PowerPoint Presentation</vt:lpstr>
      <vt:lpstr>PowerPoint Presentation</vt:lpstr>
      <vt:lpstr>PowerPoint Presentation</vt:lpstr>
      <vt:lpstr>Sigmund Freud (1856-1939)</vt:lpstr>
      <vt:lpstr>PowerPoint Presentation</vt:lpstr>
      <vt:lpstr>Behaviorism</vt:lpstr>
      <vt:lpstr>Humanistic perspective </vt:lpstr>
      <vt:lpstr>Cognitive perspective </vt:lpstr>
      <vt:lpstr>Socio-cultural perspective </vt:lpstr>
      <vt:lpstr>Eclectic approach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Fast</dc:creator>
  <cp:lastModifiedBy>Fast</cp:lastModifiedBy>
  <cp:revision>97</cp:revision>
  <dcterms:created xsi:type="dcterms:W3CDTF">2022-01-27T05:02:18Z</dcterms:created>
  <dcterms:modified xsi:type="dcterms:W3CDTF">2022-02-08T05:54:14Z</dcterms:modified>
</cp:coreProperties>
</file>